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4"/>
  </p:sldMasterIdLst>
  <p:notesMasterIdLst>
    <p:notesMasterId r:id="rId56"/>
  </p:notesMasterIdLst>
  <p:handoutMasterIdLst>
    <p:handoutMasterId r:id="rId57"/>
  </p:handoutMasterIdLst>
  <p:sldIdLst>
    <p:sldId id="343" r:id="rId5"/>
    <p:sldId id="344" r:id="rId6"/>
    <p:sldId id="353" r:id="rId7"/>
    <p:sldId id="345" r:id="rId8"/>
    <p:sldId id="362" r:id="rId9"/>
    <p:sldId id="354" r:id="rId10"/>
    <p:sldId id="355" r:id="rId11"/>
    <p:sldId id="366" r:id="rId12"/>
    <p:sldId id="363" r:id="rId13"/>
    <p:sldId id="364" r:id="rId14"/>
    <p:sldId id="365" r:id="rId15"/>
    <p:sldId id="367" r:id="rId16"/>
    <p:sldId id="346" r:id="rId17"/>
    <p:sldId id="377" r:id="rId18"/>
    <p:sldId id="385" r:id="rId19"/>
    <p:sldId id="386" r:id="rId20"/>
    <p:sldId id="387" r:id="rId21"/>
    <p:sldId id="388" r:id="rId22"/>
    <p:sldId id="390" r:id="rId23"/>
    <p:sldId id="389" r:id="rId24"/>
    <p:sldId id="347" r:id="rId25"/>
    <p:sldId id="356" r:id="rId26"/>
    <p:sldId id="391" r:id="rId27"/>
    <p:sldId id="392" r:id="rId28"/>
    <p:sldId id="393" r:id="rId29"/>
    <p:sldId id="394" r:id="rId30"/>
    <p:sldId id="396" r:id="rId31"/>
    <p:sldId id="395" r:id="rId32"/>
    <p:sldId id="348" r:id="rId33"/>
    <p:sldId id="398" r:id="rId34"/>
    <p:sldId id="399" r:id="rId35"/>
    <p:sldId id="400" r:id="rId36"/>
    <p:sldId id="357" r:id="rId37"/>
    <p:sldId id="402" r:id="rId38"/>
    <p:sldId id="401" r:id="rId39"/>
    <p:sldId id="397" r:id="rId40"/>
    <p:sldId id="349" r:id="rId41"/>
    <p:sldId id="358" r:id="rId42"/>
    <p:sldId id="403" r:id="rId43"/>
    <p:sldId id="350" r:id="rId44"/>
    <p:sldId id="359" r:id="rId45"/>
    <p:sldId id="410" r:id="rId46"/>
    <p:sldId id="404" r:id="rId47"/>
    <p:sldId id="351" r:id="rId48"/>
    <p:sldId id="406" r:id="rId49"/>
    <p:sldId id="405" r:id="rId50"/>
    <p:sldId id="352" r:id="rId51"/>
    <p:sldId id="361" r:id="rId52"/>
    <p:sldId id="408" r:id="rId53"/>
    <p:sldId id="409" r:id="rId54"/>
    <p:sldId id="407" r:id="rId55"/>
  </p:sldIdLst>
  <p:sldSz cx="12192000" cy="6858000"/>
  <p:notesSz cx="6834188" cy="9979025"/>
  <p:custDataLst>
    <p:tags r:id="rId58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C7C77"/>
    <a:srgbClr val="55B8A4"/>
    <a:srgbClr val="6D65AB"/>
    <a:srgbClr val="005279"/>
    <a:srgbClr val="788487"/>
    <a:srgbClr val="E40520"/>
    <a:srgbClr val="4091B6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C25CB-CAC4-2A48-B3B6-9C95A4A3139E}" v="25" dt="2022-09-20T10:40:36.0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86810" autoAdjust="0"/>
  </p:normalViewPr>
  <p:slideViewPr>
    <p:cSldViewPr snapToGrid="0">
      <p:cViewPr>
        <p:scale>
          <a:sx n="111" d="100"/>
          <a:sy n="111" d="100"/>
        </p:scale>
        <p:origin x="105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gs" Target="tags/tag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ehrli, Stefan" userId="3f36891e-f853-43e7-bcbc-2879a2513833" providerId="ADAL" clId="{43DC25CB-CAC4-2A48-B3B6-9C95A4A3139E}"/>
    <pc:docChg chg="undo custSel addSld delSld modSld sldOrd">
      <pc:chgData name="Oehrli, Stefan" userId="3f36891e-f853-43e7-bcbc-2879a2513833" providerId="ADAL" clId="{43DC25CB-CAC4-2A48-B3B6-9C95A4A3139E}" dt="2022-09-20T11:13:14.974" v="2023" actId="20578"/>
      <pc:docMkLst>
        <pc:docMk/>
      </pc:docMkLst>
      <pc:sldChg chg="modSp mod">
        <pc:chgData name="Oehrli, Stefan" userId="3f36891e-f853-43e7-bcbc-2879a2513833" providerId="ADAL" clId="{43DC25CB-CAC4-2A48-B3B6-9C95A4A3139E}" dt="2022-09-20T09:41:56.049" v="277" actId="113"/>
        <pc:sldMkLst>
          <pc:docMk/>
          <pc:sldMk cId="740470740" sldId="344"/>
        </pc:sldMkLst>
        <pc:spChg chg="mod">
          <ac:chgData name="Oehrli, Stefan" userId="3f36891e-f853-43e7-bcbc-2879a2513833" providerId="ADAL" clId="{43DC25CB-CAC4-2A48-B3B6-9C95A4A3139E}" dt="2022-09-20T09:37:47.993" v="7" actId="20577"/>
          <ac:spMkLst>
            <pc:docMk/>
            <pc:sldMk cId="740470740" sldId="344"/>
            <ac:spMk id="4" creationId="{F07ECF3C-A04A-4C47-B240-528CD7D39C31}"/>
          </ac:spMkLst>
        </pc:spChg>
        <pc:spChg chg="mod">
          <ac:chgData name="Oehrli, Stefan" userId="3f36891e-f853-43e7-bcbc-2879a2513833" providerId="ADAL" clId="{43DC25CB-CAC4-2A48-B3B6-9C95A4A3139E}" dt="2022-09-20T09:41:56.049" v="277" actId="113"/>
          <ac:spMkLst>
            <pc:docMk/>
            <pc:sldMk cId="740470740" sldId="344"/>
            <ac:spMk id="5" creationId="{CA88D156-6762-E4A2-B760-5F10CD25A9C9}"/>
          </ac:spMkLst>
        </pc:spChg>
      </pc:sldChg>
      <pc:sldChg chg="addSp modSp mod ord">
        <pc:chgData name="Oehrli, Stefan" userId="3f36891e-f853-43e7-bcbc-2879a2513833" providerId="ADAL" clId="{43DC25CB-CAC4-2A48-B3B6-9C95A4A3139E}" dt="2022-09-20T09:48:10.961" v="333" actId="1076"/>
        <pc:sldMkLst>
          <pc:docMk/>
          <pc:sldMk cId="667667959" sldId="345"/>
        </pc:sldMkLst>
        <pc:spChg chg="mod">
          <ac:chgData name="Oehrli, Stefan" userId="3f36891e-f853-43e7-bcbc-2879a2513833" providerId="ADAL" clId="{43DC25CB-CAC4-2A48-B3B6-9C95A4A3139E}" dt="2022-09-20T09:45:24.130" v="294"/>
          <ac:spMkLst>
            <pc:docMk/>
            <pc:sldMk cId="667667959" sldId="345"/>
            <ac:spMk id="4" creationId="{E7681C82-EF58-3836-AD27-6C8682856B7D}"/>
          </ac:spMkLst>
        </pc:spChg>
        <pc:spChg chg="mod">
          <ac:chgData name="Oehrli, Stefan" userId="3f36891e-f853-43e7-bcbc-2879a2513833" providerId="ADAL" clId="{43DC25CB-CAC4-2A48-B3B6-9C95A4A3139E}" dt="2022-09-20T09:48:04.014" v="331" actId="12"/>
          <ac:spMkLst>
            <pc:docMk/>
            <pc:sldMk cId="667667959" sldId="345"/>
            <ac:spMk id="5" creationId="{8A87A6C8-72A1-737B-96BA-1AEFCAB55B0D}"/>
          </ac:spMkLst>
        </pc:spChg>
        <pc:picChg chg="add mod">
          <ac:chgData name="Oehrli, Stefan" userId="3f36891e-f853-43e7-bcbc-2879a2513833" providerId="ADAL" clId="{43DC25CB-CAC4-2A48-B3B6-9C95A4A3139E}" dt="2022-09-20T09:48:10.961" v="333" actId="1076"/>
          <ac:picMkLst>
            <pc:docMk/>
            <pc:sldMk cId="667667959" sldId="345"/>
            <ac:picMk id="2" creationId="{F632689E-6BE6-A315-BB67-C37A09EC7E6B}"/>
          </ac:picMkLst>
        </pc:picChg>
      </pc:sldChg>
      <pc:sldChg chg="modSp add mod ord">
        <pc:chgData name="Oehrli, Stefan" userId="3f36891e-f853-43e7-bcbc-2879a2513833" providerId="ADAL" clId="{43DC25CB-CAC4-2A48-B3B6-9C95A4A3139E}" dt="2022-09-20T11:13:13.374" v="2022" actId="20578"/>
        <pc:sldMkLst>
          <pc:docMk/>
          <pc:sldMk cId="141231295" sldId="346"/>
        </pc:sldMkLst>
        <pc:spChg chg="mod">
          <ac:chgData name="Oehrli, Stefan" userId="3f36891e-f853-43e7-bcbc-2879a2513833" providerId="ADAL" clId="{43DC25CB-CAC4-2A48-B3B6-9C95A4A3139E}" dt="2022-09-20T09:42:01.471" v="282" actId="113"/>
          <ac:spMkLst>
            <pc:docMk/>
            <pc:sldMk cId="141231295" sldId="346"/>
            <ac:spMk id="5" creationId="{CA88D156-6762-E4A2-B760-5F10CD25A9C9}"/>
          </ac:spMkLst>
        </pc:spChg>
      </pc:sldChg>
      <pc:sldChg chg="modSp add mod">
        <pc:chgData name="Oehrli, Stefan" userId="3f36891e-f853-43e7-bcbc-2879a2513833" providerId="ADAL" clId="{43DC25CB-CAC4-2A48-B3B6-9C95A4A3139E}" dt="2022-09-20T09:42:05.561" v="283" actId="113"/>
        <pc:sldMkLst>
          <pc:docMk/>
          <pc:sldMk cId="2553341834" sldId="347"/>
        </pc:sldMkLst>
        <pc:spChg chg="mod">
          <ac:chgData name="Oehrli, Stefan" userId="3f36891e-f853-43e7-bcbc-2879a2513833" providerId="ADAL" clId="{43DC25CB-CAC4-2A48-B3B6-9C95A4A3139E}" dt="2022-09-20T09:42:05.561" v="283" actId="113"/>
          <ac:spMkLst>
            <pc:docMk/>
            <pc:sldMk cId="2553341834" sldId="347"/>
            <ac:spMk id="5" creationId="{CA88D156-6762-E4A2-B760-5F10CD25A9C9}"/>
          </ac:spMkLst>
        </pc:spChg>
      </pc:sldChg>
      <pc:sldChg chg="modSp add mod ord">
        <pc:chgData name="Oehrli, Stefan" userId="3f36891e-f853-43e7-bcbc-2879a2513833" providerId="ADAL" clId="{43DC25CB-CAC4-2A48-B3B6-9C95A4A3139E}" dt="2022-09-20T09:49:32.694" v="363" actId="20578"/>
        <pc:sldMkLst>
          <pc:docMk/>
          <pc:sldMk cId="597432996" sldId="348"/>
        </pc:sldMkLst>
        <pc:spChg chg="mod">
          <ac:chgData name="Oehrli, Stefan" userId="3f36891e-f853-43e7-bcbc-2879a2513833" providerId="ADAL" clId="{43DC25CB-CAC4-2A48-B3B6-9C95A4A3139E}" dt="2022-09-20T09:42:08.440" v="284" actId="113"/>
          <ac:spMkLst>
            <pc:docMk/>
            <pc:sldMk cId="597432996" sldId="348"/>
            <ac:spMk id="5" creationId="{CA88D156-6762-E4A2-B760-5F10CD25A9C9}"/>
          </ac:spMkLst>
        </pc:spChg>
      </pc:sldChg>
      <pc:sldChg chg="modSp add mod">
        <pc:chgData name="Oehrli, Stefan" userId="3f36891e-f853-43e7-bcbc-2879a2513833" providerId="ADAL" clId="{43DC25CB-CAC4-2A48-B3B6-9C95A4A3139E}" dt="2022-09-20T09:42:12.398" v="285" actId="113"/>
        <pc:sldMkLst>
          <pc:docMk/>
          <pc:sldMk cId="2798501457" sldId="349"/>
        </pc:sldMkLst>
        <pc:spChg chg="mod">
          <ac:chgData name="Oehrli, Stefan" userId="3f36891e-f853-43e7-bcbc-2879a2513833" providerId="ADAL" clId="{43DC25CB-CAC4-2A48-B3B6-9C95A4A3139E}" dt="2022-09-20T09:42:12.398" v="285" actId="113"/>
          <ac:spMkLst>
            <pc:docMk/>
            <pc:sldMk cId="2798501457" sldId="349"/>
            <ac:spMk id="5" creationId="{CA88D156-6762-E4A2-B760-5F10CD25A9C9}"/>
          </ac:spMkLst>
        </pc:spChg>
      </pc:sldChg>
      <pc:sldChg chg="modSp add mod ord">
        <pc:chgData name="Oehrli, Stefan" userId="3f36891e-f853-43e7-bcbc-2879a2513833" providerId="ADAL" clId="{43DC25CB-CAC4-2A48-B3B6-9C95A4A3139E}" dt="2022-09-20T09:49:37.905" v="367" actId="20578"/>
        <pc:sldMkLst>
          <pc:docMk/>
          <pc:sldMk cId="2784022407" sldId="350"/>
        </pc:sldMkLst>
        <pc:spChg chg="mod">
          <ac:chgData name="Oehrli, Stefan" userId="3f36891e-f853-43e7-bcbc-2879a2513833" providerId="ADAL" clId="{43DC25CB-CAC4-2A48-B3B6-9C95A4A3139E}" dt="2022-09-20T09:42:15.363" v="286" actId="113"/>
          <ac:spMkLst>
            <pc:docMk/>
            <pc:sldMk cId="2784022407" sldId="350"/>
            <ac:spMk id="5" creationId="{CA88D156-6762-E4A2-B760-5F10CD25A9C9}"/>
          </ac:spMkLst>
        </pc:spChg>
      </pc:sldChg>
      <pc:sldChg chg="modSp add mod ord">
        <pc:chgData name="Oehrli, Stefan" userId="3f36891e-f853-43e7-bcbc-2879a2513833" providerId="ADAL" clId="{43DC25CB-CAC4-2A48-B3B6-9C95A4A3139E}" dt="2022-09-20T09:49:40.395" v="369" actId="20578"/>
        <pc:sldMkLst>
          <pc:docMk/>
          <pc:sldMk cId="3507792495" sldId="351"/>
        </pc:sldMkLst>
        <pc:spChg chg="mod">
          <ac:chgData name="Oehrli, Stefan" userId="3f36891e-f853-43e7-bcbc-2879a2513833" providerId="ADAL" clId="{43DC25CB-CAC4-2A48-B3B6-9C95A4A3139E}" dt="2022-09-20T09:42:26.893" v="290" actId="113"/>
          <ac:spMkLst>
            <pc:docMk/>
            <pc:sldMk cId="3507792495" sldId="351"/>
            <ac:spMk id="5" creationId="{CA88D156-6762-E4A2-B760-5F10CD25A9C9}"/>
          </ac:spMkLst>
        </pc:spChg>
      </pc:sldChg>
      <pc:sldChg chg="modSp add mod ord">
        <pc:chgData name="Oehrli, Stefan" userId="3f36891e-f853-43e7-bcbc-2879a2513833" providerId="ADAL" clId="{43DC25CB-CAC4-2A48-B3B6-9C95A4A3139E}" dt="2022-09-20T09:49:43.989" v="371" actId="20578"/>
        <pc:sldMkLst>
          <pc:docMk/>
          <pc:sldMk cId="1587476842" sldId="352"/>
        </pc:sldMkLst>
        <pc:spChg chg="mod">
          <ac:chgData name="Oehrli, Stefan" userId="3f36891e-f853-43e7-bcbc-2879a2513833" providerId="ADAL" clId="{43DC25CB-CAC4-2A48-B3B6-9C95A4A3139E}" dt="2022-09-20T09:42:32.794" v="292" actId="113"/>
          <ac:spMkLst>
            <pc:docMk/>
            <pc:sldMk cId="1587476842" sldId="352"/>
            <ac:spMk id="5" creationId="{CA88D156-6762-E4A2-B760-5F10CD25A9C9}"/>
          </ac:spMkLst>
        </pc:spChg>
      </pc:sldChg>
      <pc:sldChg chg="add">
        <pc:chgData name="Oehrli, Stefan" userId="3f36891e-f853-43e7-bcbc-2879a2513833" providerId="ADAL" clId="{43DC25CB-CAC4-2A48-B3B6-9C95A4A3139E}" dt="2022-09-20T09:45:05.051" v="293"/>
        <pc:sldMkLst>
          <pc:docMk/>
          <pc:sldMk cId="3140670531" sldId="353"/>
        </pc:sldMkLst>
      </pc:sldChg>
      <pc:sldChg chg="add del">
        <pc:chgData name="Oehrli, Stefan" userId="3f36891e-f853-43e7-bcbc-2879a2513833" providerId="ADAL" clId="{43DC25CB-CAC4-2A48-B3B6-9C95A4A3139E}" dt="2022-09-20T09:37:37.829" v="1" actId="2696"/>
        <pc:sldMkLst>
          <pc:docMk/>
          <pc:sldMk cId="751269627" sldId="354"/>
        </pc:sldMkLst>
      </pc:sldChg>
      <pc:sldChg chg="addSp modSp new mod modNotesTx">
        <pc:chgData name="Oehrli, Stefan" userId="3f36891e-f853-43e7-bcbc-2879a2513833" providerId="ADAL" clId="{43DC25CB-CAC4-2A48-B3B6-9C95A4A3139E}" dt="2022-09-20T09:52:57.516" v="439" actId="20577"/>
        <pc:sldMkLst>
          <pc:docMk/>
          <pc:sldMk cId="4091321093" sldId="354"/>
        </pc:sldMkLst>
        <pc:spChg chg="mod">
          <ac:chgData name="Oehrli, Stefan" userId="3f36891e-f853-43e7-bcbc-2879a2513833" providerId="ADAL" clId="{43DC25CB-CAC4-2A48-B3B6-9C95A4A3139E}" dt="2022-09-20T09:48:56.467" v="357" actId="790"/>
          <ac:spMkLst>
            <pc:docMk/>
            <pc:sldMk cId="4091321093" sldId="354"/>
            <ac:spMk id="2" creationId="{5CD3D461-6E90-C97E-19BE-09D6275CFE29}"/>
          </ac:spMkLst>
        </pc:spChg>
        <pc:spChg chg="mod">
          <ac:chgData name="Oehrli, Stefan" userId="3f36891e-f853-43e7-bcbc-2879a2513833" providerId="ADAL" clId="{43DC25CB-CAC4-2A48-B3B6-9C95A4A3139E}" dt="2022-09-20T09:52:27.339" v="394" actId="20577"/>
          <ac:spMkLst>
            <pc:docMk/>
            <pc:sldMk cId="4091321093" sldId="354"/>
            <ac:spMk id="3" creationId="{DE0E1975-5E05-9BB5-C3D2-F39A489A037E}"/>
          </ac:spMkLst>
        </pc:spChg>
        <pc:picChg chg="add mod">
          <ac:chgData name="Oehrli, Stefan" userId="3f36891e-f853-43e7-bcbc-2879a2513833" providerId="ADAL" clId="{43DC25CB-CAC4-2A48-B3B6-9C95A4A3139E}" dt="2022-09-20T09:46:31.753" v="315" actId="1076"/>
          <ac:picMkLst>
            <pc:docMk/>
            <pc:sldMk cId="4091321093" sldId="354"/>
            <ac:picMk id="4" creationId="{B8B6BA40-C882-17F1-39DC-825B6520616A}"/>
          </ac:picMkLst>
        </pc:picChg>
      </pc:sldChg>
      <pc:sldChg chg="addSp delSp modSp new mod modClrScheme modAnim chgLayout">
        <pc:chgData name="Oehrli, Stefan" userId="3f36891e-f853-43e7-bcbc-2879a2513833" providerId="ADAL" clId="{43DC25CB-CAC4-2A48-B3B6-9C95A4A3139E}" dt="2022-09-20T09:58:32.918" v="534" actId="790"/>
        <pc:sldMkLst>
          <pc:docMk/>
          <pc:sldMk cId="2534742103" sldId="355"/>
        </pc:sldMkLst>
        <pc:spChg chg="del mod ord">
          <ac:chgData name="Oehrli, Stefan" userId="3f36891e-f853-43e7-bcbc-2879a2513833" providerId="ADAL" clId="{43DC25CB-CAC4-2A48-B3B6-9C95A4A3139E}" dt="2022-09-20T09:49:24.741" v="359" actId="700"/>
          <ac:spMkLst>
            <pc:docMk/>
            <pc:sldMk cId="2534742103" sldId="355"/>
            <ac:spMk id="2" creationId="{C7AFAFE3-FC4A-5E68-E9BB-D2BFB08BD09A}"/>
          </ac:spMkLst>
        </pc:spChg>
        <pc:spChg chg="del mod ord">
          <ac:chgData name="Oehrli, Stefan" userId="3f36891e-f853-43e7-bcbc-2879a2513833" providerId="ADAL" clId="{43DC25CB-CAC4-2A48-B3B6-9C95A4A3139E}" dt="2022-09-20T09:49:24.741" v="359" actId="700"/>
          <ac:spMkLst>
            <pc:docMk/>
            <pc:sldMk cId="2534742103" sldId="355"/>
            <ac:spMk id="3" creationId="{65AA9319-0F08-1125-BDA6-FC07B6F9BFD1}"/>
          </ac:spMkLst>
        </pc:spChg>
        <pc:spChg chg="add mod ord">
          <ac:chgData name="Oehrli, Stefan" userId="3f36891e-f853-43e7-bcbc-2879a2513833" providerId="ADAL" clId="{43DC25CB-CAC4-2A48-B3B6-9C95A4A3139E}" dt="2022-09-20T09:57:07.935" v="513" actId="20577"/>
          <ac:spMkLst>
            <pc:docMk/>
            <pc:sldMk cId="2534742103" sldId="355"/>
            <ac:spMk id="4" creationId="{79F06F71-2183-A190-DA97-AA6298AFFCCA}"/>
          </ac:spMkLst>
        </pc:spChg>
        <pc:spChg chg="add mod ord">
          <ac:chgData name="Oehrli, Stefan" userId="3f36891e-f853-43e7-bcbc-2879a2513833" providerId="ADAL" clId="{43DC25CB-CAC4-2A48-B3B6-9C95A4A3139E}" dt="2022-09-20T09:58:32.918" v="534" actId="790"/>
          <ac:spMkLst>
            <pc:docMk/>
            <pc:sldMk cId="2534742103" sldId="355"/>
            <ac:spMk id="5" creationId="{66D8320B-633C-09C7-1705-32E5CB19D50E}"/>
          </ac:spMkLst>
        </pc:spChg>
        <pc:picChg chg="add mod">
          <ac:chgData name="Oehrli, Stefan" userId="3f36891e-f853-43e7-bcbc-2879a2513833" providerId="ADAL" clId="{43DC25CB-CAC4-2A48-B3B6-9C95A4A3139E}" dt="2022-09-20T09:58:24.337" v="533" actId="1076"/>
          <ac:picMkLst>
            <pc:docMk/>
            <pc:sldMk cId="2534742103" sldId="355"/>
            <ac:picMk id="6" creationId="{1C6AEC06-CC22-4DB6-C747-4433621E1430}"/>
          </ac:picMkLst>
        </pc:picChg>
        <pc:picChg chg="add mod">
          <ac:chgData name="Oehrli, Stefan" userId="3f36891e-f853-43e7-bcbc-2879a2513833" providerId="ADAL" clId="{43DC25CB-CAC4-2A48-B3B6-9C95A4A3139E}" dt="2022-09-20T09:58:21.493" v="531" actId="1076"/>
          <ac:picMkLst>
            <pc:docMk/>
            <pc:sldMk cId="2534742103" sldId="355"/>
            <ac:picMk id="7" creationId="{4819489D-8EE4-3071-E64D-0864A7107A1D}"/>
          </ac:picMkLst>
        </pc:picChg>
        <pc:picChg chg="add mod">
          <ac:chgData name="Oehrli, Stefan" userId="3f36891e-f853-43e7-bcbc-2879a2513833" providerId="ADAL" clId="{43DC25CB-CAC4-2A48-B3B6-9C95A4A3139E}" dt="2022-09-20T09:58:23.078" v="532" actId="1076"/>
          <ac:picMkLst>
            <pc:docMk/>
            <pc:sldMk cId="2534742103" sldId="355"/>
            <ac:picMk id="8" creationId="{D29A56BC-9ABE-DF18-24AA-EAC73154B6BD}"/>
          </ac:picMkLst>
        </pc:picChg>
      </pc:sldChg>
      <pc:sldChg chg="add ord">
        <pc:chgData name="Oehrli, Stefan" userId="3f36891e-f853-43e7-bcbc-2879a2513833" providerId="ADAL" clId="{43DC25CB-CAC4-2A48-B3B6-9C95A4A3139E}" dt="2022-09-20T09:49:28.563" v="361" actId="20578"/>
        <pc:sldMkLst>
          <pc:docMk/>
          <pc:sldMk cId="2482256884" sldId="356"/>
        </pc:sldMkLst>
      </pc:sldChg>
      <pc:sldChg chg="add">
        <pc:chgData name="Oehrli, Stefan" userId="3f36891e-f853-43e7-bcbc-2879a2513833" providerId="ADAL" clId="{43DC25CB-CAC4-2A48-B3B6-9C95A4A3139E}" dt="2022-09-20T09:49:29.207" v="362" actId="2890"/>
        <pc:sldMkLst>
          <pc:docMk/>
          <pc:sldMk cId="4154028106" sldId="357"/>
        </pc:sldMkLst>
      </pc:sldChg>
      <pc:sldChg chg="add ord">
        <pc:chgData name="Oehrli, Stefan" userId="3f36891e-f853-43e7-bcbc-2879a2513833" providerId="ADAL" clId="{43DC25CB-CAC4-2A48-B3B6-9C95A4A3139E}" dt="2022-09-20T09:49:35.362" v="365" actId="20578"/>
        <pc:sldMkLst>
          <pc:docMk/>
          <pc:sldMk cId="1966898518" sldId="358"/>
        </pc:sldMkLst>
      </pc:sldChg>
      <pc:sldChg chg="add">
        <pc:chgData name="Oehrli, Stefan" userId="3f36891e-f853-43e7-bcbc-2879a2513833" providerId="ADAL" clId="{43DC25CB-CAC4-2A48-B3B6-9C95A4A3139E}" dt="2022-09-20T09:49:36.490" v="366" actId="2890"/>
        <pc:sldMkLst>
          <pc:docMk/>
          <pc:sldMk cId="762843641" sldId="359"/>
        </pc:sldMkLst>
      </pc:sldChg>
      <pc:sldChg chg="add">
        <pc:chgData name="Oehrli, Stefan" userId="3f36891e-f853-43e7-bcbc-2879a2513833" providerId="ADAL" clId="{43DC25CB-CAC4-2A48-B3B6-9C95A4A3139E}" dt="2022-09-20T09:49:38.814" v="368" actId="2890"/>
        <pc:sldMkLst>
          <pc:docMk/>
          <pc:sldMk cId="1774049628" sldId="360"/>
        </pc:sldMkLst>
      </pc:sldChg>
      <pc:sldChg chg="add">
        <pc:chgData name="Oehrli, Stefan" userId="3f36891e-f853-43e7-bcbc-2879a2513833" providerId="ADAL" clId="{43DC25CB-CAC4-2A48-B3B6-9C95A4A3139E}" dt="2022-09-20T09:49:42.413" v="370" actId="2890"/>
        <pc:sldMkLst>
          <pc:docMk/>
          <pc:sldMk cId="3862524105" sldId="361"/>
        </pc:sldMkLst>
      </pc:sldChg>
      <pc:sldChg chg="addSp delSp modSp new mod">
        <pc:chgData name="Oehrli, Stefan" userId="3f36891e-f853-43e7-bcbc-2879a2513833" providerId="ADAL" clId="{43DC25CB-CAC4-2A48-B3B6-9C95A4A3139E}" dt="2022-09-20T09:56:27.572" v="486" actId="962"/>
        <pc:sldMkLst>
          <pc:docMk/>
          <pc:sldMk cId="121661614" sldId="362"/>
        </pc:sldMkLst>
        <pc:spChg chg="mod">
          <ac:chgData name="Oehrli, Stefan" userId="3f36891e-f853-43e7-bcbc-2879a2513833" providerId="ADAL" clId="{43DC25CB-CAC4-2A48-B3B6-9C95A4A3139E}" dt="2022-09-20T09:55:30.910" v="472" actId="20577"/>
          <ac:spMkLst>
            <pc:docMk/>
            <pc:sldMk cId="121661614" sldId="362"/>
            <ac:spMk id="2" creationId="{3ABC67F7-01DD-5F0C-7448-A4CBA9BBA07B}"/>
          </ac:spMkLst>
        </pc:spChg>
        <pc:spChg chg="add del">
          <ac:chgData name="Oehrli, Stefan" userId="3f36891e-f853-43e7-bcbc-2879a2513833" providerId="ADAL" clId="{43DC25CB-CAC4-2A48-B3B6-9C95A4A3139E}" dt="2022-09-20T09:55:35.390" v="473"/>
          <ac:spMkLst>
            <pc:docMk/>
            <pc:sldMk cId="121661614" sldId="362"/>
            <ac:spMk id="3" creationId="{C71D976E-FD3A-AFB6-2614-A3298E0E2BAA}"/>
          </ac:spMkLst>
        </pc:spChg>
        <pc:spChg chg="add del mod">
          <ac:chgData name="Oehrli, Stefan" userId="3f36891e-f853-43e7-bcbc-2879a2513833" providerId="ADAL" clId="{43DC25CB-CAC4-2A48-B3B6-9C95A4A3139E}" dt="2022-09-20T09:56:19.193" v="479"/>
          <ac:spMkLst>
            <pc:docMk/>
            <pc:sldMk cId="121661614" sldId="362"/>
            <ac:spMk id="9" creationId="{E5E23F50-FCE7-EA47-328C-DFC9AA4D2753}"/>
          </ac:spMkLst>
        </pc:spChg>
        <pc:picChg chg="add del mod">
          <ac:chgData name="Oehrli, Stefan" userId="3f36891e-f853-43e7-bcbc-2879a2513833" providerId="ADAL" clId="{43DC25CB-CAC4-2A48-B3B6-9C95A4A3139E}" dt="2022-09-20T09:55:20.104" v="445"/>
          <ac:picMkLst>
            <pc:docMk/>
            <pc:sldMk cId="121661614" sldId="362"/>
            <ac:picMk id="5" creationId="{C5533129-DDBA-E728-1448-3E8C7DC70609}"/>
          </ac:picMkLst>
        </pc:picChg>
        <pc:picChg chg="add del mod">
          <ac:chgData name="Oehrli, Stefan" userId="3f36891e-f853-43e7-bcbc-2879a2513833" providerId="ADAL" clId="{43DC25CB-CAC4-2A48-B3B6-9C95A4A3139E}" dt="2022-09-20T09:55:45.094" v="478" actId="478"/>
          <ac:picMkLst>
            <pc:docMk/>
            <pc:sldMk cId="121661614" sldId="362"/>
            <ac:picMk id="7" creationId="{DF3965B0-AFE1-D54C-0BF9-8EA471B8686C}"/>
          </ac:picMkLst>
        </pc:picChg>
        <pc:picChg chg="add mod">
          <ac:chgData name="Oehrli, Stefan" userId="3f36891e-f853-43e7-bcbc-2879a2513833" providerId="ADAL" clId="{43DC25CB-CAC4-2A48-B3B6-9C95A4A3139E}" dt="2022-09-20T09:56:27.572" v="486" actId="962"/>
          <ac:picMkLst>
            <pc:docMk/>
            <pc:sldMk cId="121661614" sldId="362"/>
            <ac:picMk id="11" creationId="{FAC3C1E8-FDD1-3596-FAC9-05FAF1C5FC40}"/>
          </ac:picMkLst>
        </pc:picChg>
      </pc:sldChg>
      <pc:sldChg chg="addSp delSp modSp new mod modClrScheme chgLayout">
        <pc:chgData name="Oehrli, Stefan" userId="3f36891e-f853-43e7-bcbc-2879a2513833" providerId="ADAL" clId="{43DC25CB-CAC4-2A48-B3B6-9C95A4A3139E}" dt="2022-09-20T10:07:07.008" v="939" actId="5793"/>
        <pc:sldMkLst>
          <pc:docMk/>
          <pc:sldMk cId="1927966178" sldId="363"/>
        </pc:sldMkLst>
        <pc:spChg chg="del mod ord">
          <ac:chgData name="Oehrli, Stefan" userId="3f36891e-f853-43e7-bcbc-2879a2513833" providerId="ADAL" clId="{43DC25CB-CAC4-2A48-B3B6-9C95A4A3139E}" dt="2022-09-20T09:59:38.475" v="538" actId="700"/>
          <ac:spMkLst>
            <pc:docMk/>
            <pc:sldMk cId="1927966178" sldId="363"/>
            <ac:spMk id="2" creationId="{8B991290-B462-F317-7C25-EFF9A2345A0E}"/>
          </ac:spMkLst>
        </pc:spChg>
        <pc:spChg chg="del mod ord">
          <ac:chgData name="Oehrli, Stefan" userId="3f36891e-f853-43e7-bcbc-2879a2513833" providerId="ADAL" clId="{43DC25CB-CAC4-2A48-B3B6-9C95A4A3139E}" dt="2022-09-20T09:59:38.475" v="538" actId="700"/>
          <ac:spMkLst>
            <pc:docMk/>
            <pc:sldMk cId="1927966178" sldId="363"/>
            <ac:spMk id="3" creationId="{B27FC3DF-7E2F-78D5-4DF9-5E9E25836D92}"/>
          </ac:spMkLst>
        </pc:spChg>
        <pc:spChg chg="add mod ord">
          <ac:chgData name="Oehrli, Stefan" userId="3f36891e-f853-43e7-bcbc-2879a2513833" providerId="ADAL" clId="{43DC25CB-CAC4-2A48-B3B6-9C95A4A3139E}" dt="2022-09-20T10:06:12.836" v="879" actId="20577"/>
          <ac:spMkLst>
            <pc:docMk/>
            <pc:sldMk cId="1927966178" sldId="363"/>
            <ac:spMk id="4" creationId="{77FAFD32-D88E-B5F6-7DE8-228E9ECDBD1B}"/>
          </ac:spMkLst>
        </pc:spChg>
        <pc:spChg chg="add mod ord">
          <ac:chgData name="Oehrli, Stefan" userId="3f36891e-f853-43e7-bcbc-2879a2513833" providerId="ADAL" clId="{43DC25CB-CAC4-2A48-B3B6-9C95A4A3139E}" dt="2022-09-20T10:07:07.008" v="939" actId="5793"/>
          <ac:spMkLst>
            <pc:docMk/>
            <pc:sldMk cId="1927966178" sldId="363"/>
            <ac:spMk id="5" creationId="{ED747DAD-2746-1E47-A8C2-8ECAB2B8CA5D}"/>
          </ac:spMkLst>
        </pc:spChg>
        <pc:spChg chg="add mod ord">
          <ac:chgData name="Oehrli, Stefan" userId="3f36891e-f853-43e7-bcbc-2879a2513833" providerId="ADAL" clId="{43DC25CB-CAC4-2A48-B3B6-9C95A4A3139E}" dt="2022-09-20T10:06:58.891" v="931" actId="790"/>
          <ac:spMkLst>
            <pc:docMk/>
            <pc:sldMk cId="1927966178" sldId="363"/>
            <ac:spMk id="6" creationId="{ECC84C75-2204-BACD-8254-8B43EEC5F061}"/>
          </ac:spMkLst>
        </pc:spChg>
      </pc:sldChg>
      <pc:sldChg chg="modSp new mod modNotesTx">
        <pc:chgData name="Oehrli, Stefan" userId="3f36891e-f853-43e7-bcbc-2879a2513833" providerId="ADAL" clId="{43DC25CB-CAC4-2A48-B3B6-9C95A4A3139E}" dt="2022-09-20T10:26:00.186" v="1553" actId="20577"/>
        <pc:sldMkLst>
          <pc:docMk/>
          <pc:sldMk cId="2347395913" sldId="364"/>
        </pc:sldMkLst>
        <pc:spChg chg="mod">
          <ac:chgData name="Oehrli, Stefan" userId="3f36891e-f853-43e7-bcbc-2879a2513833" providerId="ADAL" clId="{43DC25CB-CAC4-2A48-B3B6-9C95A4A3139E}" dt="2022-09-20T10:08:01.886" v="971" actId="20577"/>
          <ac:spMkLst>
            <pc:docMk/>
            <pc:sldMk cId="2347395913" sldId="364"/>
            <ac:spMk id="2" creationId="{D055F412-AA13-6855-545D-F872A9124255}"/>
          </ac:spMkLst>
        </pc:spChg>
        <pc:spChg chg="mod">
          <ac:chgData name="Oehrli, Stefan" userId="3f36891e-f853-43e7-bcbc-2879a2513833" providerId="ADAL" clId="{43DC25CB-CAC4-2A48-B3B6-9C95A4A3139E}" dt="2022-09-20T10:25:22.188" v="1541" actId="20577"/>
          <ac:spMkLst>
            <pc:docMk/>
            <pc:sldMk cId="2347395913" sldId="364"/>
            <ac:spMk id="3" creationId="{F55E09FE-983B-E3F5-CF6E-DBCE9120E385}"/>
          </ac:spMkLst>
        </pc:spChg>
      </pc:sldChg>
      <pc:sldChg chg="addSp delSp modSp new mod modClrScheme chgLayout">
        <pc:chgData name="Oehrli, Stefan" userId="3f36891e-f853-43e7-bcbc-2879a2513833" providerId="ADAL" clId="{43DC25CB-CAC4-2A48-B3B6-9C95A4A3139E}" dt="2022-09-20T10:38:32.724" v="1965" actId="12"/>
        <pc:sldMkLst>
          <pc:docMk/>
          <pc:sldMk cId="547913184" sldId="365"/>
        </pc:sldMkLst>
        <pc:spChg chg="mod ord">
          <ac:chgData name="Oehrli, Stefan" userId="3f36891e-f853-43e7-bcbc-2879a2513833" providerId="ADAL" clId="{43DC25CB-CAC4-2A48-B3B6-9C95A4A3139E}" dt="2022-09-20T10:36:12.203" v="1748" actId="700"/>
          <ac:spMkLst>
            <pc:docMk/>
            <pc:sldMk cId="547913184" sldId="365"/>
            <ac:spMk id="2" creationId="{9730C06C-1EC1-348B-1A76-9243217FFBAD}"/>
          </ac:spMkLst>
        </pc:spChg>
        <pc:spChg chg="mod ord">
          <ac:chgData name="Oehrli, Stefan" userId="3f36891e-f853-43e7-bcbc-2879a2513833" providerId="ADAL" clId="{43DC25CB-CAC4-2A48-B3B6-9C95A4A3139E}" dt="2022-09-20T10:38:32.724" v="1965" actId="12"/>
          <ac:spMkLst>
            <pc:docMk/>
            <pc:sldMk cId="547913184" sldId="365"/>
            <ac:spMk id="3" creationId="{8D07C5A3-ADCE-B3FA-7F6C-645FABE3BF7E}"/>
          </ac:spMkLst>
        </pc:spChg>
        <pc:spChg chg="add del mod ord">
          <ac:chgData name="Oehrli, Stefan" userId="3f36891e-f853-43e7-bcbc-2879a2513833" providerId="ADAL" clId="{43DC25CB-CAC4-2A48-B3B6-9C95A4A3139E}" dt="2022-09-20T10:36:12.203" v="1748" actId="700"/>
          <ac:spMkLst>
            <pc:docMk/>
            <pc:sldMk cId="547913184" sldId="365"/>
            <ac:spMk id="4" creationId="{AEA3E4C0-98E1-15A8-42E2-C083D22517C9}"/>
          </ac:spMkLst>
        </pc:spChg>
      </pc:sldChg>
      <pc:sldChg chg="addSp delSp modSp new mod modClrScheme chgLayout">
        <pc:chgData name="Oehrli, Stefan" userId="3f36891e-f853-43e7-bcbc-2879a2513833" providerId="ADAL" clId="{43DC25CB-CAC4-2A48-B3B6-9C95A4A3139E}" dt="2022-09-20T10:05:46.954" v="869" actId="20577"/>
        <pc:sldMkLst>
          <pc:docMk/>
          <pc:sldMk cId="193039896" sldId="366"/>
        </pc:sldMkLst>
        <pc:spChg chg="mod ord">
          <ac:chgData name="Oehrli, Stefan" userId="3f36891e-f853-43e7-bcbc-2879a2513833" providerId="ADAL" clId="{43DC25CB-CAC4-2A48-B3B6-9C95A4A3139E}" dt="2022-09-20T10:03:27.084" v="763" actId="700"/>
          <ac:spMkLst>
            <pc:docMk/>
            <pc:sldMk cId="193039896" sldId="366"/>
            <ac:spMk id="2" creationId="{8702FEBA-0C69-9F40-69FE-637683F5F1C0}"/>
          </ac:spMkLst>
        </pc:spChg>
        <pc:spChg chg="mod ord">
          <ac:chgData name="Oehrli, Stefan" userId="3f36891e-f853-43e7-bcbc-2879a2513833" providerId="ADAL" clId="{43DC25CB-CAC4-2A48-B3B6-9C95A4A3139E}" dt="2022-09-20T10:05:46.954" v="869" actId="20577"/>
          <ac:spMkLst>
            <pc:docMk/>
            <pc:sldMk cId="193039896" sldId="366"/>
            <ac:spMk id="3" creationId="{136E1827-D154-3BA0-A2F1-F973A3488B2A}"/>
          </ac:spMkLst>
        </pc:spChg>
        <pc:spChg chg="add del mod ord">
          <ac:chgData name="Oehrli, Stefan" userId="3f36891e-f853-43e7-bcbc-2879a2513833" providerId="ADAL" clId="{43DC25CB-CAC4-2A48-B3B6-9C95A4A3139E}" dt="2022-09-20T10:04:56.950" v="768"/>
          <ac:spMkLst>
            <pc:docMk/>
            <pc:sldMk cId="193039896" sldId="366"/>
            <ac:spMk id="4" creationId="{307FF160-739C-85E7-85B9-02F409BA3532}"/>
          </ac:spMkLst>
        </pc:spChg>
        <pc:picChg chg="add mod">
          <ac:chgData name="Oehrli, Stefan" userId="3f36891e-f853-43e7-bcbc-2879a2513833" providerId="ADAL" clId="{43DC25CB-CAC4-2A48-B3B6-9C95A4A3139E}" dt="2022-09-20T10:05:08.852" v="775" actId="1440"/>
          <ac:picMkLst>
            <pc:docMk/>
            <pc:sldMk cId="193039896" sldId="366"/>
            <ac:picMk id="6" creationId="{825579DE-756F-14D1-EFFD-9EA06BB673B3}"/>
          </ac:picMkLst>
        </pc:picChg>
      </pc:sldChg>
      <pc:sldChg chg="delSp modSp add mod ord">
        <pc:chgData name="Oehrli, Stefan" userId="3f36891e-f853-43e7-bcbc-2879a2513833" providerId="ADAL" clId="{43DC25CB-CAC4-2A48-B3B6-9C95A4A3139E}" dt="2022-09-20T11:13:14.974" v="2023" actId="20578"/>
        <pc:sldMkLst>
          <pc:docMk/>
          <pc:sldMk cId="4076001303" sldId="367"/>
        </pc:sldMkLst>
        <pc:spChg chg="mod">
          <ac:chgData name="Oehrli, Stefan" userId="3f36891e-f853-43e7-bcbc-2879a2513833" providerId="ADAL" clId="{43DC25CB-CAC4-2A48-B3B6-9C95A4A3139E}" dt="2022-09-20T10:39:30.765" v="1975" actId="20577"/>
          <ac:spMkLst>
            <pc:docMk/>
            <pc:sldMk cId="4076001303" sldId="367"/>
            <ac:spMk id="2" creationId="{9730C06C-1EC1-348B-1A76-9243217FFBAD}"/>
          </ac:spMkLst>
        </pc:spChg>
        <pc:spChg chg="del mod">
          <ac:chgData name="Oehrli, Stefan" userId="3f36891e-f853-43e7-bcbc-2879a2513833" providerId="ADAL" clId="{43DC25CB-CAC4-2A48-B3B6-9C95A4A3139E}" dt="2022-09-20T10:40:50.283" v="1996" actId="478"/>
          <ac:spMkLst>
            <pc:docMk/>
            <pc:sldMk cId="4076001303" sldId="367"/>
            <ac:spMk id="3" creationId="{8D07C5A3-ADCE-B3FA-7F6C-645FABE3BF7E}"/>
          </ac:spMkLst>
        </pc:spChg>
        <pc:spChg chg="mod">
          <ac:chgData name="Oehrli, Stefan" userId="3f36891e-f853-43e7-bcbc-2879a2513833" providerId="ADAL" clId="{43DC25CB-CAC4-2A48-B3B6-9C95A4A3139E}" dt="2022-09-20T10:42:31.715" v="2019" actId="20577"/>
          <ac:spMkLst>
            <pc:docMk/>
            <pc:sldMk cId="4076001303" sldId="367"/>
            <ac:spMk id="4" creationId="{AEA3E4C0-98E1-15A8-42E2-C083D22517C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21.09.22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&lt;IDX&gt;Netzwerk&lt;/IDX&gt;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453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&lt;IDX&gt;Internet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73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&lt;IDX&gt;NAT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519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&lt;IDX&gt;Local Backend&lt;/IDX&gt;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&lt;IDX&gt;Remote Backend&lt;/IDX&gt;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566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&lt;IDX&gt;Compute Instance&lt;/IDX&gt;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367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44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&lt;IDX&gt;DB System&lt;/IDX&gt;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9405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856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&lt;IDX&gt;Autonomous Database&lt;/IDX&gt;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567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&lt;IDX&gt;Module&lt;/IDX&gt;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85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&lt;IDX&gt;Terraform&lt;/IDX&gt;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4947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/>
              <a:t>&lt;IDX&gt;OCI Stack&lt;/IDX&gt;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136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&lt;IDX&gt;Provider&lt;/IDX&gt;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294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Terraform OCI Provider </a:t>
            </a:r>
            <a:r>
              <a:rPr lang="en-CH" dirty="0"/>
              <a:t>Beispiele </a:t>
            </a:r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/oracle/terraform-provider-</a:t>
            </a:r>
            <a:r>
              <a:rPr lang="en-GB" dirty="0" err="1"/>
              <a:t>oci</a:t>
            </a:r>
            <a:r>
              <a:rPr lang="en-GB" dirty="0"/>
              <a:t>/tree/master/examples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dirty="0"/>
              <a:t>Terraform OCI Provider </a:t>
            </a:r>
            <a:r>
              <a:rPr lang="en-CH" dirty="0"/>
              <a:t>Dokumentation </a:t>
            </a:r>
            <a:r>
              <a:rPr lang="en-GB" dirty="0"/>
              <a:t>https://</a:t>
            </a:r>
            <a:r>
              <a:rPr lang="en-GB" dirty="0" err="1"/>
              <a:t>registry.terraform.io</a:t>
            </a:r>
            <a:r>
              <a:rPr lang="en-GB" dirty="0"/>
              <a:t>/providers/oracle/</a:t>
            </a:r>
            <a:r>
              <a:rPr lang="en-GB" dirty="0" err="1"/>
              <a:t>oci</a:t>
            </a:r>
            <a:r>
              <a:rPr lang="en-GB" dirty="0"/>
              <a:t>/latest/docs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546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&lt;IDX&gt;terraform CLI&lt;/IDX&gt;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419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demo01@host:~/ &gt; terraform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Usage: terraform [global options] &lt;subcommand&gt; 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The available commands for execution are listed below.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The primary workflow commands are given first, followed by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less common or more advanced commands.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Main commands: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Prepare your working directory for other commands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validate      Check whether the configuration is valid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plan          Show changes required by the current configuration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apply         Create or update infrastructure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destroy       Destroy previously-created infrastructure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All other commands: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console       Try Terraform expressions at an interactive command prompt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Reformat your configuration in the standard style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force-unlock  Release a stuck lock on the current workspace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get           Install or upgrade remote Terraform modules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graph         Generate 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Graphviz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graph of the steps in an operation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import        Associate existing infrastructure with a Terraform resource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login         Obtain and save credentials for a remote host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logout        Remove locally-stored credentials for a remote host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output        Show output values from your root module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providers     Show the providers required for this configuration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refresh       Update the state to match remote systems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show          Show the current state or a saved plan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state         Advanced state management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taint         Mark a resource instance as not fully functional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test          Experimental support for module integration testing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untaint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Remove the 'tainted' state from a resource instance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version       Show the current Terraform version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workspace     Workspace management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Global options (use these before the subcommand, if any):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chdir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=DIR    Switch to a different working directory before executing the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given subcommand.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-help         Show this help output, or the help for a specified subcommand.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-version      An alias for the "version" subcommand.</a:t>
            </a:r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854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&lt;IDX&gt;API Key&lt;/IDX&gt;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8342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Provider&lt;/IDX&gt;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5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&lt;IDX&gt;Local&lt;/IDX&gt;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&lt;IDX&gt;Variable&lt;/IDX&gt;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&lt;IDX&gt;Output&lt;/IDX&gt;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04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21.09.22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D261FE-47C5-94AF-9ADE-E7CB0AC6991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071D3-07B7-CA02-BEC8-07389493853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C1F236-B920-DCD5-44F0-ADF67FB11DA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3BC2C-328A-38E2-E7EB-8E48D5DE8DD8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4A28EA-2508-3F4F-2E9B-E6815DBEC285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D602DF-984B-3638-CA3B-6653C731282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F8597E-071E-5D07-68CA-1307E7A41AB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cl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language/valu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adba.ch/doag2022/lab/tf-login" TargetMode="External"/><Relationship Id="rId2" Type="http://schemas.openxmlformats.org/officeDocument/2006/relationships/hyperlink" Target="https://console.eu-frankfurt-1.oraclecloud.com/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oracle/oci/latest/docs/resources/core_vc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network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oracle/oci/latest/docs/resources/core_instanc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adba.ch/doag2022/lab/tf-compute-adv" TargetMode="External"/><Relationship Id="rId2" Type="http://schemas.openxmlformats.org/officeDocument/2006/relationships/hyperlink" Target="http://code.oradba.ch/doag2022/lab/tf-comput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ode.oradba.ch/doag2022/lab/tf-compute-bv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db-system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oracle/oci/latest/docs/resources/database_autonomous_databa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atp" TargetMode="Externa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modules" TargetMode="Externa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tf-stacks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terraform.io/providers/hashicorp/oci/late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hyperlink" Target="https://registry.terraform.io/providers/oracle/oci/latest/docs" TargetMode="External"/><Relationship Id="rId4" Type="http://schemas.openxmlformats.org/officeDocument/2006/relationships/hyperlink" Target="https://github.com/oracle/terraform-provider-oci/tree/master/exampl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wnload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/>
              <a:t>Terraform Kickstart</a:t>
            </a:r>
            <a:endParaRPr lang="de-CH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DOAG </a:t>
            </a:r>
            <a:r>
              <a:rPr lang="de-CH" noProof="0" dirty="0"/>
              <a:t>OCI Kickstart Workshop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F412-AA13-6855-545D-F872A912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Die wichtigsten Kommandos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E09FE-983B-E3F5-CF6E-DBCE9120E3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tabLst>
                <a:tab pos="1193800" algn="l"/>
              </a:tabLst>
            </a:pPr>
            <a:r>
              <a:rPr lang="de-CH" b="1" dirty="0" err="1"/>
              <a:t>init</a:t>
            </a:r>
            <a:r>
              <a:rPr lang="de-CH" b="1" dirty="0"/>
              <a:t>:	</a:t>
            </a:r>
            <a:r>
              <a:rPr lang="de-CH" dirty="0"/>
              <a:t>Der Befehl </a:t>
            </a:r>
            <a:r>
              <a:rPr lang="de-CH" b="1" i="1" dirty="0" err="1"/>
              <a:t>terraform</a:t>
            </a:r>
            <a:r>
              <a:rPr lang="de-CH" b="1" i="1" dirty="0"/>
              <a:t> </a:t>
            </a:r>
            <a:r>
              <a:rPr lang="de-CH" b="1" i="1" dirty="0" err="1"/>
              <a:t>init</a:t>
            </a:r>
            <a:r>
              <a:rPr lang="de-CH" b="1" i="1" dirty="0"/>
              <a:t> </a:t>
            </a:r>
            <a:r>
              <a:rPr lang="de-CH" dirty="0"/>
              <a:t>initialisiert ein Arbeitsverzeichnis mit Terraform-			Konfigurationsdateien. Allfällige Provider, Module etc. werden heruntergeladen</a:t>
            </a:r>
          </a:p>
          <a:p>
            <a:pPr>
              <a:tabLst>
                <a:tab pos="1193800" algn="l"/>
              </a:tabLst>
            </a:pPr>
            <a:r>
              <a:rPr lang="de-CH" b="1" dirty="0" err="1"/>
              <a:t>validate</a:t>
            </a:r>
            <a:r>
              <a:rPr lang="de-CH" b="1" dirty="0"/>
              <a:t>:	</a:t>
            </a:r>
            <a:r>
              <a:rPr lang="de-CH" dirty="0"/>
              <a:t>Der Befehl </a:t>
            </a:r>
            <a:r>
              <a:rPr lang="de-CH" b="1" i="1" dirty="0" err="1"/>
              <a:t>terraform</a:t>
            </a:r>
            <a:r>
              <a:rPr lang="de-CH" b="1" i="1" dirty="0"/>
              <a:t> </a:t>
            </a:r>
            <a:r>
              <a:rPr lang="de-CH" b="1" i="1" dirty="0" err="1"/>
              <a:t>validate</a:t>
            </a:r>
            <a:r>
              <a:rPr lang="de-CH" b="1" i="1" dirty="0"/>
              <a:t> </a:t>
            </a:r>
            <a:r>
              <a:rPr lang="de-CH" dirty="0"/>
              <a:t>prüft die Konfigurationsdateien im Arbeitsverzeichnis, 	wobei nur die lokale Konfiguration geprüft wird. Also keine Zugriff auf Remote-Dienste 	wie Status, Provider-APIs usw.</a:t>
            </a:r>
          </a:p>
          <a:p>
            <a:pPr>
              <a:tabLst>
                <a:tab pos="1193800" algn="l"/>
              </a:tabLst>
            </a:pPr>
            <a:r>
              <a:rPr lang="de-CH" b="1" dirty="0"/>
              <a:t>plan:</a:t>
            </a:r>
            <a:r>
              <a:rPr lang="de-CH" dirty="0"/>
              <a:t>	Der Befehl </a:t>
            </a:r>
            <a:r>
              <a:rPr lang="de-CH" b="1" i="1" dirty="0" err="1"/>
              <a:t>terraform</a:t>
            </a:r>
            <a:r>
              <a:rPr lang="de-CH" b="1" i="1" dirty="0"/>
              <a:t> plan </a:t>
            </a:r>
            <a:r>
              <a:rPr lang="de-CH" dirty="0"/>
              <a:t>erstellt einen Ausführungsplan, der eine Vorschau auf 		die Änderungen gibt, die Terraform an der Infrastruktur vornehmen will. </a:t>
            </a:r>
          </a:p>
          <a:p>
            <a:pPr>
              <a:tabLst>
                <a:tab pos="1193800" algn="l"/>
              </a:tabLst>
            </a:pPr>
            <a:r>
              <a:rPr lang="de-CH" b="1" dirty="0" err="1"/>
              <a:t>apply</a:t>
            </a:r>
            <a:r>
              <a:rPr lang="de-CH" b="1" dirty="0"/>
              <a:t>:</a:t>
            </a:r>
            <a:r>
              <a:rPr lang="de-CH" dirty="0"/>
              <a:t>	Der Befehl </a:t>
            </a:r>
            <a:r>
              <a:rPr lang="de-CH" b="1" i="1" dirty="0" err="1"/>
              <a:t>terraform</a:t>
            </a:r>
            <a:r>
              <a:rPr lang="de-CH" b="1" i="1" dirty="0"/>
              <a:t> </a:t>
            </a:r>
            <a:r>
              <a:rPr lang="de-CH" b="1" i="1" dirty="0" err="1"/>
              <a:t>apply</a:t>
            </a:r>
            <a:r>
              <a:rPr lang="de-CH" b="1" i="1" dirty="0"/>
              <a:t> </a:t>
            </a:r>
            <a:r>
              <a:rPr lang="de-CH" dirty="0"/>
              <a:t>führt die in einem Terraform-Plan vorgeschlagenen 		Aktionen aus. Dabei werden Ressourcen erstellt, angepasst und auch gelöscht</a:t>
            </a:r>
          </a:p>
          <a:p>
            <a:pPr>
              <a:tabLst>
                <a:tab pos="1193800" algn="l"/>
              </a:tabLst>
            </a:pPr>
            <a:r>
              <a:rPr lang="de-CH" b="1" dirty="0" err="1"/>
              <a:t>destroy</a:t>
            </a:r>
            <a:r>
              <a:rPr lang="de-CH" b="1" dirty="0"/>
              <a:t>:</a:t>
            </a:r>
            <a:r>
              <a:rPr lang="de-CH" dirty="0"/>
              <a:t>	Der Befehl </a:t>
            </a:r>
            <a:r>
              <a:rPr lang="de-CH" b="1" i="1" dirty="0" err="1"/>
              <a:t>terraform</a:t>
            </a:r>
            <a:r>
              <a:rPr lang="de-CH" b="1" i="1" dirty="0"/>
              <a:t> </a:t>
            </a:r>
            <a:r>
              <a:rPr lang="de-CH" b="1" i="1" dirty="0" err="1"/>
              <a:t>destroy</a:t>
            </a:r>
            <a:r>
              <a:rPr lang="de-CH" b="1" i="1" dirty="0"/>
              <a:t> </a:t>
            </a:r>
            <a:r>
              <a:rPr lang="de-CH" dirty="0"/>
              <a:t>ist ein bequemer Weg, um alle entfernten Objekte 		zu zerstören, die von einer bestimmten Terraform-Konfiguration verwaltet werden.</a:t>
            </a:r>
          </a:p>
          <a:p>
            <a:pPr>
              <a:tabLst>
                <a:tab pos="1193800" algn="l"/>
              </a:tabLst>
            </a:pPr>
            <a:r>
              <a:rPr lang="de-CH" dirty="0"/>
              <a:t>Weitere Kommandos siehe auch </a:t>
            </a:r>
            <a:r>
              <a:rPr lang="de-CH" dirty="0">
                <a:hlinkClick r:id="rId3"/>
              </a:rPr>
              <a:t>https://www.terraform.io/cli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7395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C06C-1EC1-348B-1A76-9243217F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Arbeitsverzeichnis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7C5A3-ADCE-B3FA-7F6C-645FABE3BF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Terraform nutzt das aktuelle Verzeichnis als Arbeitsverzeichnis, wobei auf folgendes geprüft wird: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Terraform-Konfiguration, die die Ressourcen beschreibt, die Terraform verwalten soll.</a:t>
            </a:r>
          </a:p>
          <a:p>
            <a:pPr marL="639226" lvl="1" indent="-342900"/>
            <a:r>
              <a:rPr lang="de-CH" dirty="0"/>
              <a:t>In der Regel </a:t>
            </a:r>
            <a:r>
              <a:rPr lang="de-CH" i="1" dirty="0"/>
              <a:t>*.</a:t>
            </a:r>
            <a:r>
              <a:rPr lang="de-CH" i="1" dirty="0" err="1"/>
              <a:t>tf</a:t>
            </a:r>
            <a:r>
              <a:rPr lang="de-CH" i="1" dirty="0"/>
              <a:t> </a:t>
            </a:r>
            <a:r>
              <a:rPr lang="de-CH" dirty="0"/>
              <a:t>Dateien. Wobei Terraform alle Text Dateien liest</a:t>
            </a:r>
          </a:p>
          <a:p>
            <a:pPr marL="639226" lvl="1" indent="-342900"/>
            <a:r>
              <a:rPr lang="de-CH" dirty="0"/>
              <a:t>Sinnvollerweise mehrere Dateien für unterschiedliche Ressourcen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hidden</a:t>
            </a:r>
            <a:r>
              <a:rPr lang="de-CH" dirty="0"/>
              <a:t> .</a:t>
            </a:r>
            <a:r>
              <a:rPr lang="de-CH" dirty="0" err="1"/>
              <a:t>terraform</a:t>
            </a:r>
            <a:r>
              <a:rPr lang="de-CH" dirty="0"/>
              <a:t>-Verzeichnis zum verwalten von: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Provider-Plugins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Module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Statusdaten, wenn die Konfiguration das lokale Standard-Backend verwendet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Diese werden von Terraform in einer </a:t>
            </a:r>
            <a:r>
              <a:rPr lang="de-CH" b="1" i="1" dirty="0" err="1"/>
              <a:t>terraform.tfstate</a:t>
            </a:r>
            <a:r>
              <a:rPr lang="de-CH" b="1" i="1" dirty="0"/>
              <a:t> </a:t>
            </a:r>
            <a:r>
              <a:rPr lang="de-CH" dirty="0"/>
              <a:t>verwaltet</a:t>
            </a:r>
          </a:p>
        </p:txBody>
      </p:sp>
    </p:spTree>
    <p:extLst>
      <p:ext uri="{BB962C8B-B14F-4D97-AF65-F5344CB8AC3E}">
        <p14:creationId xmlns:p14="http://schemas.microsoft.com/office/powerpoint/2010/main" val="54791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0C06C-1EC1-348B-1A76-9243217FF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Arbeitsverzeichnis Beispiel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A3E4C0-98E1-15A8-42E2-C083D22517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1744664"/>
            <a:ext cx="11382676" cy="4392227"/>
          </a:xfrm>
        </p:spPr>
        <p:txBody>
          <a:bodyPr/>
          <a:lstStyle/>
          <a:p>
            <a:r>
              <a:rPr lang="en-GB" dirty="0"/>
              <a:t>demo01@host:~/Development/</a:t>
            </a:r>
            <a:r>
              <a:rPr lang="en-GB" dirty="0" err="1"/>
              <a:t>github</a:t>
            </a:r>
            <a:r>
              <a:rPr lang="en-GB" dirty="0"/>
              <a:t>/</a:t>
            </a:r>
            <a:r>
              <a:rPr lang="en-GB" dirty="0" err="1"/>
              <a:t>oehrlis</a:t>
            </a:r>
            <a:r>
              <a:rPr lang="en-GB" dirty="0"/>
              <a:t>/doag2022/lab/ex09/ &gt; ls -al</a:t>
            </a:r>
          </a:p>
          <a:p>
            <a:r>
              <a:rPr lang="en-GB" dirty="0"/>
              <a:t>total 72</a:t>
            </a:r>
          </a:p>
          <a:p>
            <a:r>
              <a:rPr lang="en-GB" dirty="0" err="1"/>
              <a:t>drwxr</a:t>
            </a:r>
            <a:r>
              <a:rPr lang="en-GB" dirty="0"/>
              <a:t>-</a:t>
            </a:r>
            <a:r>
              <a:rPr lang="en-GB" dirty="0" err="1"/>
              <a:t>xr</a:t>
            </a:r>
            <a:r>
              <a:rPr lang="en-GB" dirty="0"/>
              <a:t>-x  11 demo01  staff   352 Sep 20 12:34 .</a:t>
            </a:r>
          </a:p>
          <a:p>
            <a:r>
              <a:rPr lang="en-GB" dirty="0" err="1"/>
              <a:t>drwxr</a:t>
            </a:r>
            <a:r>
              <a:rPr lang="en-GB" dirty="0"/>
              <a:t>-</a:t>
            </a:r>
            <a:r>
              <a:rPr lang="en-GB" dirty="0" err="1"/>
              <a:t>xr</a:t>
            </a:r>
            <a:r>
              <a:rPr lang="en-GB" dirty="0"/>
              <a:t>-x  14 demo01  staff   448 Sep 19 16:50 ..</a:t>
            </a:r>
          </a:p>
          <a:p>
            <a:r>
              <a:rPr lang="en-GB" dirty="0" err="1"/>
              <a:t>drwxr</a:t>
            </a:r>
            <a:r>
              <a:rPr lang="en-GB" dirty="0"/>
              <a:t>-</a:t>
            </a:r>
            <a:r>
              <a:rPr lang="en-GB" dirty="0" err="1"/>
              <a:t>xr</a:t>
            </a:r>
            <a:r>
              <a:rPr lang="en-GB" dirty="0"/>
              <a:t>-x   3 demo01  staff    96 Sep 20 12:34 .terraform</a:t>
            </a:r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1405 Sep 20 12:34 .</a:t>
            </a:r>
            <a:r>
              <a:rPr lang="en-GB" dirty="0" err="1"/>
              <a:t>terraform.lock.hcl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 137 Sep 19 11:52 1x09-tf-intro.md</a:t>
            </a:r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7837 Sep 20 10:02 1x09-tf-login.md</a:t>
            </a:r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1092 Sep 20 08:49 </a:t>
            </a:r>
            <a:r>
              <a:rPr lang="en-GB" dirty="0" err="1"/>
              <a:t>datasource.tf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1092 Sep 20 08:49 </a:t>
            </a:r>
            <a:r>
              <a:rPr lang="en-GB" dirty="0" err="1"/>
              <a:t>login.tfplan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 935 Sep 20 08:39 </a:t>
            </a:r>
            <a:r>
              <a:rPr lang="en-GB" dirty="0" err="1"/>
              <a:t>outputs.tf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1259 Sep 20 08:48 </a:t>
            </a:r>
            <a:r>
              <a:rPr lang="en-GB" dirty="0" err="1"/>
              <a:t>provider.tf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1210 Sep 20 08:50 </a:t>
            </a:r>
            <a:r>
              <a:rPr lang="en-GB" dirty="0" err="1"/>
              <a:t>terraform.tfstate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1210 Sep 20 08:48 </a:t>
            </a:r>
            <a:r>
              <a:rPr lang="en-GB" dirty="0" err="1"/>
              <a:t>terraform.tfvars</a:t>
            </a:r>
            <a:endParaRPr lang="en-GB" dirty="0"/>
          </a:p>
          <a:p>
            <a:r>
              <a:rPr lang="en-GB" dirty="0"/>
              <a:t>-</a:t>
            </a:r>
            <a:r>
              <a:rPr lang="en-GB" dirty="0" err="1"/>
              <a:t>rw</a:t>
            </a:r>
            <a:r>
              <a:rPr lang="en-GB" dirty="0"/>
              <a:t>-r--r--   1 demo01  staff  1587 Sep 19 13:49 </a:t>
            </a:r>
            <a:r>
              <a:rPr lang="en-GB" dirty="0" err="1"/>
              <a:t>variables.tf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6001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b="1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141231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API Key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Zugriff von Terraform in OCI erfolgt via API Key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Dies kann ein neuer API Key sein oder derselbe wie für das OCI-CLI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3BB9F8-DFCD-34BF-878A-1AD3354E5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71" y="2593884"/>
            <a:ext cx="7065818" cy="389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02B06C-096D-054D-FB01-8932F1A6E4E0}"/>
              </a:ext>
            </a:extLst>
          </p:cNvPr>
          <p:cNvSpPr/>
          <p:nvPr/>
        </p:nvSpPr>
        <p:spPr>
          <a:xfrm>
            <a:off x="3444240" y="5775959"/>
            <a:ext cx="914400" cy="563187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 err="1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9178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C0AC-8214-B8D1-2D97-EE85C19F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API Key Generieren /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A3AB4-7108-8DF2-E563-06E84069CF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b="1" dirty="0"/>
              <a:t>Variante 1: </a:t>
            </a:r>
            <a:r>
              <a:rPr lang="en-CH" dirty="0"/>
              <a:t>bestehender Key hochladen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b="1" dirty="0"/>
              <a:t>Variante 2: </a:t>
            </a:r>
            <a:r>
              <a:rPr lang="en-CH" dirty="0"/>
              <a:t>neuen Key generieren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U</a:t>
            </a:r>
            <a:r>
              <a:rPr lang="en-CH" dirty="0"/>
              <a:t>nbedingt keys herunterladen!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Key files lokal abspeichern z.B.</a:t>
            </a:r>
          </a:p>
          <a:p>
            <a:pPr marL="639226" lvl="1" indent="-342900"/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$HOME/.oci </a:t>
            </a:r>
            <a:r>
              <a:rPr lang="en-CH" dirty="0"/>
              <a:t>wenn auch das oci-cli genutzt wird</a:t>
            </a:r>
          </a:p>
          <a:p>
            <a:pPr marL="639226" lvl="1" indent="-342900"/>
            <a:r>
              <a:rPr lang="en-CH" dirty="0"/>
              <a:t>Anderes ”sicheres” Verzeichnis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80D9B9-0B7F-D737-0506-D6E5C92BA02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9825" y="2032170"/>
            <a:ext cx="5559425" cy="4128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1641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F8299-33B3-2994-3D7A-26279325B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Informationen für den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392AB-640D-BEE7-2FE5-6140F2C14F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API Key Konfigurationsinfos abspeichern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Terraform benötigt folgende Infos:</a:t>
            </a:r>
          </a:p>
          <a:p>
            <a:pPr marL="639226" lvl="1" indent="-342900"/>
            <a:r>
              <a:rPr lang="en-CH" dirty="0"/>
              <a:t>User OCID</a:t>
            </a:r>
          </a:p>
          <a:p>
            <a:pPr marL="639226" lvl="1" indent="-342900"/>
            <a:r>
              <a:rPr lang="en-CH" dirty="0"/>
              <a:t>Tenancy OCID</a:t>
            </a:r>
          </a:p>
          <a:p>
            <a:pPr marL="639226" lvl="1" indent="-342900"/>
            <a:r>
              <a:rPr lang="en-CH" dirty="0"/>
              <a:t>Region</a:t>
            </a:r>
          </a:p>
          <a:p>
            <a:pPr marL="639226" lvl="1" indent="-342900"/>
            <a:r>
              <a:rPr lang="en-CH" dirty="0"/>
              <a:t>API Key finger print</a:t>
            </a:r>
          </a:p>
          <a:p>
            <a:pPr marL="639226" lvl="1" indent="-342900"/>
            <a:r>
              <a:rPr lang="en-CH" dirty="0"/>
              <a:t>Pfad zum API private Key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B2CCAD9-490F-77A1-1DC7-5CDDB798D54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491" y="1720850"/>
            <a:ext cx="5559425" cy="415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501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BA58E0-503B-7F72-C07A-318D2E45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OCI Provider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D2A40-E998-362A-39C9-3B40321DB8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82633"/>
            <a:ext cx="11382676" cy="1854258"/>
          </a:xfrm>
        </p:spPr>
        <p:txBody>
          <a:bodyPr/>
          <a:lstStyle/>
          <a:p>
            <a:r>
              <a:rPr lang="en-GB" dirty="0"/>
              <a:t>provider "</a:t>
            </a:r>
            <a:r>
              <a:rPr lang="en-GB" dirty="0" err="1"/>
              <a:t>oci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tenancy_ocid</a:t>
            </a:r>
            <a:r>
              <a:rPr lang="en-GB" dirty="0"/>
              <a:t>     = "ocid1.tenancy.oc1..aaaa..."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user_ocid</a:t>
            </a:r>
            <a:r>
              <a:rPr lang="en-GB" dirty="0"/>
              <a:t>        = "ocid1.user.oc1..aaaa..."</a:t>
            </a:r>
          </a:p>
          <a:p>
            <a:pPr>
              <a:spcBef>
                <a:spcPts val="0"/>
              </a:spcBef>
            </a:pPr>
            <a:r>
              <a:rPr lang="en-GB" dirty="0"/>
              <a:t>  fingerprint      = "01:95:24:bd:3c:6a:e6:2d:be:a9:09:f1:90:46:84:5e"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private_key_path</a:t>
            </a:r>
            <a:r>
              <a:rPr lang="en-GB" dirty="0"/>
              <a:t> = "/home/DOAGOCI01/.</a:t>
            </a:r>
            <a:r>
              <a:rPr lang="en-GB" dirty="0" err="1"/>
              <a:t>oci</a:t>
            </a:r>
            <a:r>
              <a:rPr lang="en-GB" dirty="0"/>
              <a:t>/</a:t>
            </a:r>
            <a:r>
              <a:rPr lang="en-GB" dirty="0" err="1"/>
              <a:t>tf_api_key.pem</a:t>
            </a:r>
            <a:r>
              <a:rPr lang="en-GB" dirty="0"/>
              <a:t>"</a:t>
            </a:r>
          </a:p>
          <a:p>
            <a:pPr>
              <a:spcBef>
                <a:spcPts val="0"/>
              </a:spcBef>
            </a:pPr>
            <a:r>
              <a:rPr lang="en-GB" dirty="0"/>
              <a:t>  region           = "eu-frankfurt-1"</a:t>
            </a:r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DA5D8-63A8-2B4D-B763-8481AC5114D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294902"/>
          </a:xfrm>
        </p:spPr>
        <p:txBody>
          <a:bodyPr/>
          <a:lstStyle/>
          <a:p>
            <a:r>
              <a:rPr lang="de-CH" b="1" dirty="0"/>
              <a:t>Variante 1: </a:t>
            </a:r>
            <a:r>
              <a:rPr lang="de-CH" dirty="0"/>
              <a:t>Relevanten Infos werden direkt in der Provider Konfiguration abgespeichert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quick and </a:t>
            </a:r>
            <a:r>
              <a:rPr lang="de-CH" dirty="0" err="1"/>
              <a:t>dirty</a:t>
            </a:r>
            <a:r>
              <a:rPr lang="de-CH" dirty="0"/>
              <a:t> ok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Problem, Informationen werden ggf. in einem GIT abgelegt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Sensitive Informationen sollten so nicht abgespeichert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 anderer Benutzer verwendet seine eigenen </a:t>
            </a:r>
            <a:r>
              <a:rPr lang="de-CH" dirty="0" err="1"/>
              <a:t>Credentials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2016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BA58E0-503B-7F72-C07A-318D2E45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OCI Provider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AD2A40-E998-362A-39C9-3B40321DB8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207"/>
            <a:ext cx="11382676" cy="1842683"/>
          </a:xfrm>
        </p:spPr>
        <p:txBody>
          <a:bodyPr/>
          <a:lstStyle/>
          <a:p>
            <a:r>
              <a:rPr lang="en-GB" dirty="0"/>
              <a:t>provider "</a:t>
            </a:r>
            <a:r>
              <a:rPr lang="en-GB" dirty="0" err="1"/>
              <a:t>oci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tenancy_ocid</a:t>
            </a:r>
            <a:r>
              <a:rPr lang="en-GB" dirty="0"/>
              <a:t>     = </a:t>
            </a:r>
            <a:r>
              <a:rPr lang="en-GB" dirty="0" err="1"/>
              <a:t>var.tenancy_ocid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user_ocid</a:t>
            </a:r>
            <a:r>
              <a:rPr lang="en-GB" dirty="0"/>
              <a:t>        = </a:t>
            </a:r>
            <a:r>
              <a:rPr lang="en-GB" dirty="0" err="1"/>
              <a:t>var.user_ocid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fingerprint      = </a:t>
            </a:r>
            <a:r>
              <a:rPr lang="en-GB" dirty="0" err="1"/>
              <a:t>var.fingerprint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private_key_path</a:t>
            </a:r>
            <a:r>
              <a:rPr lang="en-GB" dirty="0"/>
              <a:t> = </a:t>
            </a:r>
            <a:r>
              <a:rPr lang="en-GB" dirty="0" err="1"/>
              <a:t>var.private_key_path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region           = </a:t>
            </a:r>
            <a:r>
              <a:rPr lang="en-GB" dirty="0" err="1"/>
              <a:t>var.region</a:t>
            </a:r>
            <a:endParaRPr lang="en-GB" dirty="0"/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EDA5D8-63A8-2B4D-B763-8481AC5114D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294902"/>
          </a:xfrm>
        </p:spPr>
        <p:txBody>
          <a:bodyPr/>
          <a:lstStyle/>
          <a:p>
            <a:r>
              <a:rPr lang="de-CH" b="1" dirty="0"/>
              <a:t>Variante 2: </a:t>
            </a:r>
            <a:r>
              <a:rPr lang="de-CH" dirty="0"/>
              <a:t>Nutzung von Variablen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Auch geeignet für versionierter Code im GIT da </a:t>
            </a:r>
            <a:r>
              <a:rPr lang="de-CH" dirty="0" err="1"/>
              <a:t>Credentials</a:t>
            </a:r>
            <a:r>
              <a:rPr lang="de-CH" dirty="0"/>
              <a:t> sind nicht im Codes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Angabe der </a:t>
            </a:r>
            <a:r>
              <a:rPr lang="de-CH" dirty="0" err="1"/>
              <a:t>Credentials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Interaktive beim Aufruf von </a:t>
            </a:r>
            <a:r>
              <a:rPr lang="de-CH" i="1" dirty="0" err="1"/>
              <a:t>terraform</a:t>
            </a:r>
            <a:r>
              <a:rPr lang="de-CH" i="1" dirty="0"/>
              <a:t> </a:t>
            </a:r>
            <a:r>
              <a:rPr lang="de-CH" dirty="0"/>
              <a:t>oder mit dem Parameter </a:t>
            </a:r>
            <a:r>
              <a:rPr lang="de-CH" i="1" dirty="0"/>
              <a:t>-</a:t>
            </a:r>
            <a:r>
              <a:rPr lang="de-CH" i="1" dirty="0" err="1"/>
              <a:t>var</a:t>
            </a:r>
            <a:endParaRPr lang="de-CH" i="1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Als Standartwert bei der Variablen Definition z.B. in einer </a:t>
            </a:r>
            <a:r>
              <a:rPr lang="de-CH" i="1" dirty="0"/>
              <a:t>*.</a:t>
            </a:r>
            <a:r>
              <a:rPr lang="de-CH" i="1" dirty="0" err="1"/>
              <a:t>tf</a:t>
            </a:r>
            <a:r>
              <a:rPr lang="de-CH" i="1" dirty="0"/>
              <a:t> </a:t>
            </a:r>
            <a:r>
              <a:rPr lang="de-CH" dirty="0"/>
              <a:t>oder </a:t>
            </a:r>
            <a:r>
              <a:rPr lang="de-CH" i="1" dirty="0"/>
              <a:t>*.</a:t>
            </a:r>
            <a:r>
              <a:rPr lang="de-CH" i="1" dirty="0" err="1"/>
              <a:t>tfvars</a:t>
            </a:r>
            <a:r>
              <a:rPr lang="de-CH" i="1" dirty="0"/>
              <a:t> </a:t>
            </a:r>
            <a:r>
              <a:rPr lang="de-CH" dirty="0"/>
              <a:t>Datei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Via Umgebungsvariablen </a:t>
            </a:r>
          </a:p>
        </p:txBody>
      </p:sp>
    </p:spTree>
    <p:extLst>
      <p:ext uri="{BB962C8B-B14F-4D97-AF65-F5344CB8AC3E}">
        <p14:creationId xmlns:p14="http://schemas.microsoft.com/office/powerpoint/2010/main" val="24930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B26D2-A313-41DC-F4B0-47219A00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</a:t>
            </a:r>
            <a:r>
              <a:rPr lang="en-GB" dirty="0"/>
              <a:t>named values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310ED-362E-63D6-76CE-BDCF0975A1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18125"/>
            <a:ext cx="11382676" cy="1909824"/>
          </a:xfrm>
        </p:spPr>
        <p:txBody>
          <a:bodyPr/>
          <a:lstStyle/>
          <a:p>
            <a:r>
              <a:rPr lang="en-GB" dirty="0"/>
              <a:t>variable "</a:t>
            </a:r>
            <a:r>
              <a:rPr lang="en-GB" dirty="0" err="1"/>
              <a:t>base_compartment_ocid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description = "OCID of the base compartment"</a:t>
            </a:r>
          </a:p>
          <a:p>
            <a:pPr>
              <a:spcBef>
                <a:spcPts val="0"/>
              </a:spcBef>
            </a:pPr>
            <a:r>
              <a:rPr lang="en-GB" dirty="0"/>
              <a:t>  type        = string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locals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resource_shortname</a:t>
            </a:r>
            <a:r>
              <a:rPr lang="en-GB" dirty="0"/>
              <a:t>  = lower(replace(</a:t>
            </a:r>
            <a:r>
              <a:rPr lang="en-GB" dirty="0" err="1"/>
              <a:t>local.resource_name</a:t>
            </a:r>
            <a:r>
              <a:rPr lang="en-GB" dirty="0"/>
              <a:t>, "-", ""))</a:t>
            </a:r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62234-5EFA-5124-81B9-66D0E1B6176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2607417"/>
          </a:xfrm>
        </p:spPr>
        <p:txBody>
          <a:bodyPr/>
          <a:lstStyle/>
          <a:p>
            <a:r>
              <a:rPr lang="en-CH" dirty="0"/>
              <a:t>Terraform unterscheidet verschieden Blöcke um Werte zu speichern / auszugeben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variable</a:t>
            </a:r>
            <a:r>
              <a:rPr lang="en-GB" dirty="0"/>
              <a:t>	</a:t>
            </a:r>
            <a:r>
              <a:rPr lang="en-GB" dirty="0" err="1"/>
              <a:t>Eingabevariable</a:t>
            </a:r>
            <a:r>
              <a:rPr lang="en-GB" dirty="0"/>
              <a:t> </a:t>
            </a:r>
            <a:r>
              <a:rPr lang="en-GB" dirty="0" err="1"/>
              <a:t>dient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Parameter für Terraform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Terraform-Modul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output</a:t>
            </a:r>
            <a:r>
              <a:rPr lang="en-GB" dirty="0"/>
              <a:t>	Sind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Rückgabewerte</a:t>
            </a:r>
            <a:r>
              <a:rPr lang="en-GB" dirty="0"/>
              <a:t> für Terraform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Terraform-Modul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local</a:t>
            </a:r>
            <a:r>
              <a:rPr lang="en-GB" dirty="0"/>
              <a:t>		</a:t>
            </a:r>
            <a:r>
              <a:rPr lang="en-GB" dirty="0" err="1"/>
              <a:t>Lokale</a:t>
            </a:r>
            <a:r>
              <a:rPr lang="en-GB" dirty="0"/>
              <a:t> </a:t>
            </a:r>
            <a:r>
              <a:rPr lang="en-GB" dirty="0" err="1"/>
              <a:t>Werte</a:t>
            </a:r>
            <a:r>
              <a:rPr lang="en-GB" dirty="0"/>
              <a:t>, um </a:t>
            </a:r>
            <a:r>
              <a:rPr lang="en-GB" dirty="0" err="1"/>
              <a:t>einem</a:t>
            </a:r>
            <a:r>
              <a:rPr lang="en-GB" dirty="0"/>
              <a:t> </a:t>
            </a:r>
            <a:r>
              <a:rPr lang="en-GB" dirty="0" err="1"/>
              <a:t>Ausdruck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kurzen</a:t>
            </a:r>
            <a:r>
              <a:rPr lang="en-GB" dirty="0"/>
              <a:t> </a:t>
            </a:r>
            <a:r>
              <a:rPr lang="en-GB" dirty="0" err="1"/>
              <a:t>Namen</a:t>
            </a:r>
            <a:r>
              <a:rPr lang="en-GB" dirty="0"/>
              <a:t> </a:t>
            </a:r>
            <a:r>
              <a:rPr lang="en-GB" dirty="0" err="1"/>
              <a:t>zuzuweisen</a:t>
            </a:r>
            <a:endParaRPr lang="en-GB" dirty="0"/>
          </a:p>
          <a:p>
            <a:r>
              <a:rPr lang="en-CH" dirty="0"/>
              <a:t>Je nach Variante werden die Blöcke mit verschiede Typen, Beschreibungen, Standartwerte etc definiert. Siehe </a:t>
            </a:r>
            <a:r>
              <a:rPr lang="en-GB" dirty="0">
                <a:hlinkClick r:id="rId3"/>
              </a:rPr>
              <a:t>https://www.terraform.io/language/values</a:t>
            </a:r>
            <a:r>
              <a:rPr lang="en-GB" dirty="0"/>
              <a:t>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012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b="1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5250E-37F3-57DF-71A6-C69F6D3F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0EE59-D62E-52A6-D10F-FDF83776721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Login in den OCI Tenant URL: </a:t>
            </a:r>
            <a:r>
              <a:rPr lang="en-GB" dirty="0">
                <a:hlinkClick r:id="rId2"/>
              </a:rPr>
              <a:t>https://console.eu-frankfurt-1.oraclecloud.com​</a:t>
            </a: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Username: 	</a:t>
            </a:r>
            <a:r>
              <a:rPr lang="en-GB" dirty="0" err="1"/>
              <a:t>gemäss</a:t>
            </a:r>
            <a:r>
              <a:rPr lang="en-GB" dirty="0"/>
              <a:t> List​e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Password: 	</a:t>
            </a:r>
            <a:r>
              <a:rPr lang="en-GB" dirty="0" err="1"/>
              <a:t>gemäss</a:t>
            </a:r>
            <a:r>
              <a:rPr lang="en-GB" dirty="0"/>
              <a:t> </a:t>
            </a:r>
            <a:r>
              <a:rPr lang="en-GB" dirty="0" err="1"/>
              <a:t>Liste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LAB 09 Compute 	</a:t>
            </a:r>
            <a:r>
              <a:rPr lang="en-GB" dirty="0">
                <a:hlinkClick r:id="rId3"/>
              </a:rPr>
              <a:t>http://code.oradba.ch/doag2022/lab/tf-login</a:t>
            </a:r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905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b="1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2553341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/>
              <a:t>VCN Konfiguration mit Terraform</a:t>
            </a:r>
            <a:endParaRPr lang="en-CH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466251-0CCB-BBB2-51B4-58F18107A8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884516"/>
            <a:ext cx="11382676" cy="1252375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oci_core_vcn</a:t>
            </a:r>
            <a:r>
              <a:rPr lang="en-GB" dirty="0"/>
              <a:t>" "</a:t>
            </a:r>
            <a:r>
              <a:rPr lang="en-GB" dirty="0" err="1"/>
              <a:t>test_vcn</a:t>
            </a:r>
            <a:r>
              <a:rPr lang="en-GB" dirty="0"/>
              <a:t>" {</a:t>
            </a:r>
          </a:p>
          <a:p>
            <a:r>
              <a:rPr lang="en-GB" dirty="0"/>
              <a:t>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local.lab_compartment_ocid</a:t>
            </a:r>
            <a:endParaRPr lang="en-GB" dirty="0"/>
          </a:p>
          <a:p>
            <a:r>
              <a:rPr lang="en-GB" dirty="0"/>
              <a:t>  </a:t>
            </a:r>
            <a:r>
              <a:rPr lang="en-GB" dirty="0" err="1"/>
              <a:t>cidr_blocks</a:t>
            </a:r>
            <a:r>
              <a:rPr lang="en-GB" dirty="0"/>
              <a:t>    = ["10.0.0.0/16"]</a:t>
            </a:r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6FEA-0345-59EC-1828-FD858F4C5BA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03568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Netzwerk respektive VCN werden mit </a:t>
            </a:r>
            <a:r>
              <a:rPr lang="de-CH" i="1" dirty="0" err="1"/>
              <a:t>oci_core_vcn</a:t>
            </a:r>
            <a:r>
              <a:rPr lang="de-CH" i="1" dirty="0"/>
              <a:t> </a:t>
            </a:r>
            <a:r>
              <a:rPr lang="de-CH" dirty="0"/>
              <a:t>erstellt</a:t>
            </a:r>
          </a:p>
          <a:p>
            <a:pPr marL="639226" lvl="1" indent="-342900"/>
            <a:r>
              <a:rPr lang="de-CH" dirty="0"/>
              <a:t>Siehe </a:t>
            </a:r>
            <a:r>
              <a:rPr lang="de-CH" dirty="0">
                <a:hlinkClick r:id="rId3"/>
              </a:rPr>
              <a:t>https://registry.terraform.io/providers/oracle/oci/latest/docs/resources/core_vcn</a:t>
            </a:r>
            <a:r>
              <a:rPr lang="de-CH" dirty="0"/>
              <a:t>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Minimal muss nur das </a:t>
            </a:r>
            <a:r>
              <a:rPr lang="de-CH" dirty="0" err="1"/>
              <a:t>Compartment</a:t>
            </a:r>
            <a:r>
              <a:rPr lang="de-CH" dirty="0"/>
              <a:t> angegeben werden</a:t>
            </a:r>
          </a:p>
          <a:p>
            <a:pPr marL="639226" lvl="1" indent="-342900"/>
            <a:r>
              <a:rPr lang="de-CH" dirty="0"/>
              <a:t>Weitere Parameter sind optional</a:t>
            </a:r>
          </a:p>
          <a:p>
            <a:pPr marL="639226" lvl="1" indent="-342900"/>
            <a:r>
              <a:rPr lang="de-CH" dirty="0"/>
              <a:t>Es werden entsprechende Standardwerte verwendet z.B. Netzwerk Range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Weitere zwingende Ressourcen werden ebenfalls angelegt z.B.</a:t>
            </a:r>
          </a:p>
          <a:p>
            <a:pPr marL="639226" lvl="1" indent="-342900"/>
            <a:r>
              <a:rPr lang="de-CH" dirty="0"/>
              <a:t>Security List</a:t>
            </a:r>
          </a:p>
          <a:p>
            <a:pPr marL="639226" lvl="1" indent="-342900"/>
            <a:r>
              <a:rPr lang="de-CH" dirty="0"/>
              <a:t>Default Routing Table etc.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8225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74C63C-4F2F-F12E-9B94-0E1773E79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/>
              <a:t>VCN Konfiguration mit Terraform</a:t>
            </a:r>
            <a:endParaRPr lang="en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78DC6-5573-5DC2-5E7F-2221442492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Analog zu der VCN Konfiguration mit der OCI Console erfolgt auch in Terraform die …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Definition von Subnetzen (privat / public)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Erstellen von Security Listen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Erstellen der Routing Tabelle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Bei jedem VCN werden implizit oder explizit die zwingenden Resourcen erstellt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Wenn genüscht können auch beliebig viele Routing Tablellen erstellt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Die Netzwerk Resourcen können in der Regel einfach angepasst werden d.h.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CH" dirty="0"/>
              <a:t>ein VCN wird nicht immer implizit neu erstellt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Weitere Resourcen wie Internet Gateway, NAT etc können direkt oder später erstellt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Definition analog dem Kapitel OCI Walkthough</a:t>
            </a:r>
          </a:p>
        </p:txBody>
      </p:sp>
    </p:spTree>
    <p:extLst>
      <p:ext uri="{BB962C8B-B14F-4D97-AF65-F5344CB8AC3E}">
        <p14:creationId xmlns:p14="http://schemas.microsoft.com/office/powerpoint/2010/main" val="1246133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E508-FEB0-0771-35CE-81204ED6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DEC06-6E97-7A59-989A-540C60B7FD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074290"/>
            <a:ext cx="11382676" cy="2062601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oci_core_internet_gateway</a:t>
            </a:r>
            <a:r>
              <a:rPr lang="en-GB" dirty="0"/>
              <a:t>" "</a:t>
            </a:r>
            <a:r>
              <a:rPr lang="en-GB" dirty="0" err="1"/>
              <a:t>igw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display_name</a:t>
            </a:r>
            <a:r>
              <a:rPr lang="en-GB" dirty="0"/>
              <a:t>   = "igw-doag-student-01"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vcn_id</a:t>
            </a:r>
            <a:r>
              <a:rPr lang="en-GB" dirty="0"/>
              <a:t>         = </a:t>
            </a:r>
            <a:r>
              <a:rPr lang="en-GB" dirty="0" err="1"/>
              <a:t>oci_core_vcn.vcn.id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enabled        = "true"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freeform_tags</a:t>
            </a:r>
            <a:r>
              <a:rPr lang="en-GB" dirty="0"/>
              <a:t>  = </a:t>
            </a:r>
            <a:r>
              <a:rPr lang="en-GB" dirty="0" err="1"/>
              <a:t>var.tags</a:t>
            </a:r>
            <a:endParaRPr lang="en-GB" dirty="0"/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4C6B3-69C8-ED87-2085-F0F8EB88ADF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329626"/>
          </a:xfrm>
        </p:spPr>
        <p:txBody>
          <a:bodyPr/>
          <a:lstStyle/>
          <a:p>
            <a:r>
              <a:rPr lang="en-CH" dirty="0"/>
              <a:t>Auch hier gilt: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den Zugang nach/vom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entsprechendes Routing und Firewall-Einstellungen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nur ein Internet Gateway pro VCN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110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CE508-FEB0-0771-35CE-81204ED6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GATEWAY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DEC06-6E97-7A59-989A-540C60B7FD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074290"/>
            <a:ext cx="11382676" cy="2062601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oci_core_nat_gateway</a:t>
            </a:r>
            <a:r>
              <a:rPr lang="en-GB" dirty="0"/>
              <a:t>" "</a:t>
            </a:r>
            <a:r>
              <a:rPr lang="en-GB" dirty="0" err="1"/>
              <a:t>natgw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display_name</a:t>
            </a:r>
            <a:r>
              <a:rPr lang="en-GB" dirty="0"/>
              <a:t>   = "ngw-doag-student-01"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vcn_id</a:t>
            </a:r>
            <a:r>
              <a:rPr lang="en-GB" dirty="0"/>
              <a:t>         = </a:t>
            </a:r>
            <a:r>
              <a:rPr lang="en-GB" dirty="0" err="1"/>
              <a:t>oci_core_vcn.vcn.id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block_traffic</a:t>
            </a:r>
            <a:r>
              <a:rPr lang="en-GB" dirty="0"/>
              <a:t>  = false</a:t>
            </a:r>
          </a:p>
          <a:p>
            <a:pPr>
              <a:spcBef>
                <a:spcPts val="0"/>
              </a:spcBef>
            </a:pPr>
            <a:r>
              <a:rPr lang="en-GB" dirty="0"/>
              <a:t>   </a:t>
            </a:r>
            <a:r>
              <a:rPr lang="en-GB" dirty="0" err="1"/>
              <a:t>freeform_tags</a:t>
            </a:r>
            <a:r>
              <a:rPr lang="en-GB" dirty="0"/>
              <a:t>  = </a:t>
            </a:r>
            <a:r>
              <a:rPr lang="en-GB" dirty="0" err="1"/>
              <a:t>var.tags</a:t>
            </a:r>
            <a:endParaRPr lang="en-GB" dirty="0"/>
          </a:p>
          <a:p>
            <a:r>
              <a:rPr lang="en-GB" dirty="0"/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4C6B3-69C8-ED87-2085-F0F8EB88ADF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062601"/>
          </a:xfrm>
        </p:spPr>
        <p:txBody>
          <a:bodyPr/>
          <a:lstStyle/>
          <a:p>
            <a:r>
              <a:rPr lang="en-CH" dirty="0"/>
              <a:t>Auch hier gilt: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</p:txBody>
      </p:sp>
    </p:spTree>
    <p:extLst>
      <p:ext uri="{BB962C8B-B14F-4D97-AF65-F5344CB8AC3E}">
        <p14:creationId xmlns:p14="http://schemas.microsoft.com/office/powerpoint/2010/main" val="90409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A6225-A825-73EA-1382-E2CE899B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Weitere Resourcen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8F4950-090D-4708-06B8-7C390E8CD9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Weitere Netzwerk Resourcen müssen analog mit Terraform definiert werden</a:t>
            </a:r>
          </a:p>
          <a:p>
            <a:pPr marL="639226" lvl="1" indent="-342900"/>
            <a:r>
              <a:rPr lang="en-CH" dirty="0"/>
              <a:t>Security List</a:t>
            </a:r>
          </a:p>
          <a:p>
            <a:pPr marL="639226" lvl="1" indent="-342900"/>
            <a:r>
              <a:rPr lang="en-CH" dirty="0"/>
              <a:t>DHCP Konfiguration</a:t>
            </a:r>
          </a:p>
          <a:p>
            <a:pPr marL="639226" lvl="1" indent="-342900"/>
            <a:r>
              <a:rPr lang="en-CH" dirty="0"/>
              <a:t>Subnetze</a:t>
            </a:r>
          </a:p>
          <a:p>
            <a:pPr marL="639226" lvl="1" indent="-342900"/>
            <a:r>
              <a:rPr lang="en-CH" dirty="0"/>
              <a:t>Routing Tabellen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Ideal ist ein Modularer aufbau der Netzwerk Resourcen</a:t>
            </a:r>
          </a:p>
          <a:p>
            <a:pPr marL="639226" lvl="1" indent="-342900"/>
            <a:r>
              <a:rPr lang="en-CH" dirty="0"/>
              <a:t>Einzelne Konfigurationen können wieder verwendet werden</a:t>
            </a:r>
          </a:p>
          <a:p>
            <a:pPr marL="639226" lvl="1" indent="-342900"/>
            <a:r>
              <a:rPr lang="en-GB" dirty="0"/>
              <a:t>G</a:t>
            </a:r>
            <a:r>
              <a:rPr lang="en-CH" dirty="0"/>
              <a:t>gf. </a:t>
            </a:r>
            <a:r>
              <a:rPr lang="en-GB" dirty="0"/>
              <a:t>D</a:t>
            </a:r>
            <a:r>
              <a:rPr lang="en-CH" dirty="0"/>
              <a:t>irekt ein Terraform Modul erstellen</a:t>
            </a:r>
          </a:p>
        </p:txBody>
      </p:sp>
    </p:spTree>
    <p:extLst>
      <p:ext uri="{BB962C8B-B14F-4D97-AF65-F5344CB8AC3E}">
        <p14:creationId xmlns:p14="http://schemas.microsoft.com/office/powerpoint/2010/main" val="2388140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72C6-8458-C29D-E4D3-124C3CA2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ARCHITCTUR VON UNSEREM VCN</a:t>
            </a:r>
          </a:p>
        </p:txBody>
      </p:sp>
      <p:pic>
        <p:nvPicPr>
          <p:cNvPr id="4" name="Content Placeholder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B1F72D6-2EE3-8F77-EDD3-516B2C4E993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08" y="1731963"/>
            <a:ext cx="9760708" cy="474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0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7D8C-C764-E8BB-23F8-D234C50A2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A485-D6F6-A85C-2E23-6D9262B213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LAB 10 </a:t>
            </a:r>
            <a:r>
              <a:rPr lang="en-GB" b="1" dirty="0" err="1"/>
              <a:t>Netzwerk</a:t>
            </a:r>
            <a:r>
              <a:rPr lang="en-GB" b="1" dirty="0"/>
              <a:t>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http://code.oradba.ch/doag2022/lab/tf-network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813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b="1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59743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3240-1708-5F48-CDCC-7A683A82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Terraform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941D3-BD5F-576D-BE44-DFB53A5201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für die Generation X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dictionary.com</a:t>
            </a:r>
            <a:r>
              <a:rPr lang="de-CH" dirty="0"/>
              <a:t>:	</a:t>
            </a:r>
            <a:r>
              <a:rPr lang="de-CH" i="1" dirty="0" err="1"/>
              <a:t>To</a:t>
            </a:r>
            <a:r>
              <a:rPr lang="de-CH" i="1" dirty="0"/>
              <a:t> alter </a:t>
            </a:r>
            <a:r>
              <a:rPr lang="de-CH" i="1" dirty="0" err="1"/>
              <a:t>the</a:t>
            </a:r>
            <a:r>
              <a:rPr lang="de-CH" i="1" dirty="0"/>
              <a:t> </a:t>
            </a:r>
            <a:r>
              <a:rPr lang="de-CH" i="1" dirty="0" err="1"/>
              <a:t>environment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(a </a:t>
            </a:r>
            <a:r>
              <a:rPr lang="de-CH" i="1" dirty="0" err="1"/>
              <a:t>celestial</a:t>
            </a:r>
            <a:r>
              <a:rPr lang="de-CH" i="1" dirty="0"/>
              <a:t> </a:t>
            </a:r>
            <a:r>
              <a:rPr lang="de-CH" i="1" dirty="0" err="1"/>
              <a:t>body</a:t>
            </a:r>
            <a:r>
              <a:rPr lang="de-CH" i="1" dirty="0"/>
              <a:t>)</a:t>
            </a:r>
            <a:br>
              <a:rPr lang="de-CH" i="1" dirty="0"/>
            </a:br>
            <a:r>
              <a:rPr lang="de-CH" i="1" dirty="0"/>
              <a:t>			in </a:t>
            </a:r>
            <a:r>
              <a:rPr lang="de-CH" i="1" dirty="0" err="1"/>
              <a:t>order</a:t>
            </a:r>
            <a:r>
              <a:rPr lang="de-CH" i="1" dirty="0"/>
              <a:t> </a:t>
            </a:r>
            <a:r>
              <a:rPr lang="de-CH" i="1" dirty="0" err="1"/>
              <a:t>to</a:t>
            </a:r>
            <a:r>
              <a:rPr lang="de-CH" i="1" dirty="0"/>
              <a:t> </a:t>
            </a:r>
            <a:r>
              <a:rPr lang="de-CH" i="1" dirty="0" err="1"/>
              <a:t>make</a:t>
            </a:r>
            <a:r>
              <a:rPr lang="de-CH" i="1" dirty="0"/>
              <a:t> </a:t>
            </a:r>
            <a:r>
              <a:rPr lang="de-CH" i="1" dirty="0" err="1"/>
              <a:t>capable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supporting</a:t>
            </a:r>
            <a:br>
              <a:rPr lang="de-CH" i="1" dirty="0"/>
            </a:br>
            <a:r>
              <a:rPr lang="de-CH" i="1" dirty="0"/>
              <a:t>			</a:t>
            </a:r>
            <a:r>
              <a:rPr lang="de-CH" i="1" dirty="0" err="1"/>
              <a:t>terrestrial</a:t>
            </a:r>
            <a:r>
              <a:rPr lang="de-CH" i="1" dirty="0"/>
              <a:t> </a:t>
            </a:r>
            <a:r>
              <a:rPr lang="de-CH" i="1" dirty="0" err="1"/>
              <a:t>life</a:t>
            </a:r>
            <a:r>
              <a:rPr lang="de-CH" i="1" dirty="0"/>
              <a:t> </a:t>
            </a:r>
            <a:r>
              <a:rPr lang="de-CH" i="1" dirty="0" err="1"/>
              <a:t>forms</a:t>
            </a:r>
            <a:endParaRPr lang="de-CH" i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Reine Science-Fiction </a:t>
            </a:r>
            <a:r>
              <a:rPr lang="de-CH" dirty="0">
                <a:sym typeface="Wingdings" pitchFamily="2" charset="2"/>
              </a:rPr>
              <a:t></a:t>
            </a:r>
            <a:r>
              <a:rPr lang="de-CH" dirty="0"/>
              <a:t>...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... häufig ein Thema in SF-Büchern, -Filmen, -Serien usw..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für Millennials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Open-Source-Software von </a:t>
            </a:r>
            <a:r>
              <a:rPr lang="de-CH" dirty="0" err="1"/>
              <a:t>HashiCorp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Erste Veröffentlichung Mitte 2014, aktuelle stabile Version 1.2.9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Software-Werkzeug für Infrastruktur als Code als deklarative Konfigurationssprache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Geschrieben in </a:t>
            </a:r>
            <a:r>
              <a:rPr lang="de-CH" dirty="0" err="1"/>
              <a:t>go</a:t>
            </a:r>
            <a:r>
              <a:rPr lang="de-CH" dirty="0"/>
              <a:t> (siehe https://</a:t>
            </a:r>
            <a:r>
              <a:rPr lang="de-CH" dirty="0" err="1"/>
              <a:t>github.com</a:t>
            </a:r>
            <a:r>
              <a:rPr lang="de-CH" dirty="0"/>
              <a:t>/</a:t>
            </a:r>
            <a:r>
              <a:rPr lang="de-CH" dirty="0" err="1"/>
              <a:t>hashicorp</a:t>
            </a:r>
            <a:r>
              <a:rPr lang="de-CH" dirty="0"/>
              <a:t>/</a:t>
            </a:r>
            <a:r>
              <a:rPr lang="de-CH" dirty="0" err="1"/>
              <a:t>terraform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ist ein Werkzeug für die sichere und effiziente </a:t>
            </a:r>
            <a:r>
              <a:rPr lang="de-CH" b="1" dirty="0"/>
              <a:t>Erstellung</a:t>
            </a:r>
            <a:r>
              <a:rPr lang="de-CH" dirty="0"/>
              <a:t>, </a:t>
            </a:r>
            <a:r>
              <a:rPr lang="de-CH" b="1" dirty="0"/>
              <a:t>Änderung</a:t>
            </a:r>
            <a:r>
              <a:rPr lang="de-CH" dirty="0"/>
              <a:t> und </a:t>
            </a:r>
            <a:r>
              <a:rPr lang="de-CH" b="1" dirty="0"/>
              <a:t>Versionierung</a:t>
            </a:r>
            <a:r>
              <a:rPr lang="de-CH" dirty="0"/>
              <a:t> von Infrastrukturen.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E841DC1-6D09-2482-BF12-098151BE1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3647" y="3480159"/>
            <a:ext cx="3477091" cy="836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D6553-50CC-ECD5-B1E8-6D663B27E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540" y="300706"/>
            <a:ext cx="3633908" cy="234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259C9-03E1-4D49-9616-16815D9B83AF}"/>
              </a:ext>
            </a:extLst>
          </p:cNvPr>
          <p:cNvSpPr txBox="1"/>
          <p:nvPr/>
        </p:nvSpPr>
        <p:spPr>
          <a:xfrm>
            <a:off x="8396540" y="2726937"/>
            <a:ext cx="129522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9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Source: Total Recall 1990</a:t>
            </a:r>
            <a:endParaRPr lang="de-CH" sz="7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670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Local vs Remote Backend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Terraform nutzt Zustandsdaten, um den Überblick über die verwalteten Ressourcen zu behalten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 der Regel ist das das lokale Backend mit der </a:t>
            </a:r>
            <a:r>
              <a:rPr lang="de-CH" i="1" dirty="0" err="1"/>
              <a:t>terraform.tfstate</a:t>
            </a:r>
            <a:r>
              <a:rPr lang="de-CH" i="1" dirty="0"/>
              <a:t> </a:t>
            </a:r>
            <a:r>
              <a:rPr lang="de-CH" dirty="0"/>
              <a:t>Datei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Wenn die Datei weg ist, kennt Terraform den zustand nicht mehr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 </a:t>
            </a:r>
            <a:r>
              <a:rPr lang="de-CH" i="1" dirty="0" err="1"/>
              <a:t>terraform</a:t>
            </a:r>
            <a:r>
              <a:rPr lang="de-CH" i="1" dirty="0"/>
              <a:t> </a:t>
            </a:r>
            <a:r>
              <a:rPr lang="de-CH" i="1" dirty="0" err="1"/>
              <a:t>apply</a:t>
            </a:r>
            <a:r>
              <a:rPr lang="de-CH" i="1" dirty="0"/>
              <a:t> </a:t>
            </a:r>
            <a:r>
              <a:rPr lang="de-CH" dirty="0"/>
              <a:t>würde alles neu erstellen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Das State Datei kann manuell wieder neu erstellt </a:t>
            </a:r>
            <a:r>
              <a:rPr lang="de-CH" dirty="0" err="1"/>
              <a:t>warden</a:t>
            </a:r>
            <a:r>
              <a:rPr lang="de-CH" dirty="0"/>
              <a:t> (nicht lustig….)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kann auch ein remote Backend nutzen</a:t>
            </a:r>
          </a:p>
          <a:p>
            <a:pPr marL="639226" lvl="1" indent="-342900"/>
            <a:r>
              <a:rPr lang="de-CH" dirty="0"/>
              <a:t>State Informationen wird in einem OCI </a:t>
            </a:r>
            <a:r>
              <a:rPr lang="de-CH" dirty="0" err="1"/>
              <a:t>Bucket</a:t>
            </a:r>
            <a:r>
              <a:rPr lang="de-CH" dirty="0"/>
              <a:t> verwaltet</a:t>
            </a:r>
          </a:p>
          <a:p>
            <a:pPr marL="639226" lvl="1" indent="-342900"/>
            <a:r>
              <a:rPr lang="de-CH" dirty="0"/>
              <a:t>Zugriff von unterschiedlichen Terraform Engineering Umgebungen</a:t>
            </a:r>
          </a:p>
          <a:p>
            <a:pPr marL="639226" lvl="1" indent="-342900"/>
            <a:r>
              <a:rPr lang="de-CH" dirty="0"/>
              <a:t>Alle nutzen den gleichen Zustand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Migration von einem lokalen zu einem remote Backend und umgekehrt ist möglich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pPr marL="639226" lvl="1" indent="-342900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11956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84B9-394A-0F37-5F26-05B65620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Remote Backend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09359-B735-FDF6-7A94-7E8BB595683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9504" y="3716064"/>
            <a:ext cx="11382676" cy="670741"/>
          </a:xfrm>
        </p:spPr>
        <p:txBody>
          <a:bodyPr/>
          <a:lstStyle/>
          <a:p>
            <a:r>
              <a:rPr lang="en-GB" dirty="0"/>
              <a:t>touch </a:t>
            </a:r>
            <a:r>
              <a:rPr lang="en-GB" dirty="0" err="1"/>
              <a:t>terraform.tfstate</a:t>
            </a:r>
            <a:endParaRPr lang="en-GB" dirty="0"/>
          </a:p>
          <a:p>
            <a:r>
              <a:rPr lang="en-GB" dirty="0" err="1"/>
              <a:t>oci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object put --bucket-name "$COMPARTMENT_NAME" --file "</a:t>
            </a:r>
            <a:r>
              <a:rPr lang="en-GB" dirty="0" err="1"/>
              <a:t>terraform.tfstate</a:t>
            </a:r>
            <a:r>
              <a:rPr lang="en-GB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4EEA19-7B6F-76CC-8AE2-DC028A9BC6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755338"/>
            <a:ext cx="11382676" cy="371368"/>
          </a:xfrm>
        </p:spPr>
        <p:txBody>
          <a:bodyPr/>
          <a:lstStyle/>
          <a:p>
            <a:r>
              <a:rPr lang="en-GB" dirty="0" err="1"/>
              <a:t>oci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bucket create --compartment-id "$COMPARTMENT_OCID" --name "$COMPARTMENT_NAME"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B88E5-B240-EB0C-17DC-63A40D901C3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900435"/>
          </a:xfrm>
        </p:spPr>
        <p:txBody>
          <a:bodyPr/>
          <a:lstStyle/>
          <a:p>
            <a:r>
              <a:rPr lang="en-CH" dirty="0"/>
              <a:t>Erstellen eines Remote Backends in einem OCI Bucket mithilfe von OCI-CLI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OCI Bucket erstellen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33CDD-4BBE-0194-478F-46EEF7AA372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2872" y="3235701"/>
            <a:ext cx="11369308" cy="37136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Terraform State file </a:t>
            </a:r>
            <a:r>
              <a:rPr lang="en-CH" i="1" dirty="0"/>
              <a:t>terraform.tfstate </a:t>
            </a:r>
            <a:r>
              <a:rPr lang="en-CH" dirty="0"/>
              <a:t>hochladen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4CED915-5783-BFA7-52C5-635242D1F957}"/>
              </a:ext>
            </a:extLst>
          </p:cNvPr>
          <p:cNvSpPr txBox="1">
            <a:spLocks/>
          </p:cNvSpPr>
          <p:nvPr/>
        </p:nvSpPr>
        <p:spPr bwMode="gray">
          <a:xfrm>
            <a:off x="369504" y="4976163"/>
            <a:ext cx="11382676" cy="93850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oci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preauth</a:t>
            </a:r>
            <a:r>
              <a:rPr lang="en-GB" dirty="0"/>
              <a:t>-request create --bucket-name  "$COMPARTMENT_NAME" \</a:t>
            </a:r>
          </a:p>
          <a:p>
            <a:r>
              <a:rPr lang="en-GB" dirty="0"/>
              <a:t>--name "</a:t>
            </a:r>
            <a:r>
              <a:rPr lang="en-GB" dirty="0" err="1"/>
              <a:t>terraform.tfstate</a:t>
            </a:r>
            <a:r>
              <a:rPr lang="en-GB" dirty="0"/>
              <a:t>" --access-type "</a:t>
            </a:r>
            <a:r>
              <a:rPr lang="en-GB" dirty="0" err="1"/>
              <a:t>ObjectReadWrite</a:t>
            </a:r>
            <a:r>
              <a:rPr lang="en-GB" dirty="0"/>
              <a:t>" \</a:t>
            </a:r>
          </a:p>
          <a:p>
            <a:r>
              <a:rPr lang="en-GB" dirty="0"/>
              <a:t>--time-expires "2050-11-21T23:00:00+00:00" --object-name "</a:t>
            </a:r>
            <a:r>
              <a:rPr lang="en-GB" dirty="0" err="1"/>
              <a:t>terraform.tfstate</a:t>
            </a:r>
            <a:r>
              <a:rPr lang="en-GB" dirty="0"/>
              <a:t>"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D4DB222-60A6-6560-56A4-BAFAD8280356}"/>
              </a:ext>
            </a:extLst>
          </p:cNvPr>
          <p:cNvSpPr txBox="1">
            <a:spLocks/>
          </p:cNvSpPr>
          <p:nvPr/>
        </p:nvSpPr>
        <p:spPr bwMode="gray">
          <a:xfrm>
            <a:off x="382872" y="4495800"/>
            <a:ext cx="11369308" cy="371368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en-CH" dirty="0"/>
              <a:t>Pre-Authenticated URL erstellen. Achtung den Wert </a:t>
            </a:r>
            <a:r>
              <a:rPr lang="en-GB" dirty="0"/>
              <a:t>access-</a:t>
            </a:r>
            <a:r>
              <a:rPr lang="en-GB" dirty="0" err="1"/>
              <a:t>uri</a:t>
            </a:r>
            <a:r>
              <a:rPr lang="en-GB" dirty="0"/>
              <a:t> </a:t>
            </a:r>
            <a:r>
              <a:rPr lang="en-GB" dirty="0" err="1"/>
              <a:t>kopieren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53878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BC08F-601B-F7AD-666E-F5E56E7CE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Umstellen auf Remote Backend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11071-FEB5-F6D4-57A5-4FDAFE1AF3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209226"/>
            <a:ext cx="11382676" cy="418288"/>
          </a:xfrm>
        </p:spPr>
        <p:txBody>
          <a:bodyPr/>
          <a:lstStyle/>
          <a:p>
            <a:r>
              <a:rPr lang="en-CH" dirty="0"/>
              <a:t>terraform init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0253B-95AA-C897-F55C-FADC2E2D49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2378314"/>
          </a:xfrm>
        </p:spPr>
        <p:txBody>
          <a:bodyPr/>
          <a:lstStyle/>
          <a:p>
            <a:r>
              <a:rPr lang="en-GB" dirty="0"/>
              <a:t>terraform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required_version</a:t>
            </a:r>
            <a:r>
              <a:rPr lang="en-GB" dirty="0"/>
              <a:t> = "&gt;= 0.14.0"</a:t>
            </a:r>
          </a:p>
          <a:p>
            <a:pPr>
              <a:spcBef>
                <a:spcPts val="0"/>
              </a:spcBef>
            </a:pPr>
            <a:r>
              <a:rPr lang="en-GB" dirty="0"/>
              <a:t>  backend "http" {</a:t>
            </a:r>
          </a:p>
          <a:p>
            <a:pPr>
              <a:spcBef>
                <a:spcPts val="0"/>
              </a:spcBef>
            </a:pPr>
            <a:r>
              <a:rPr lang="en-GB" dirty="0"/>
              <a:t>    </a:t>
            </a:r>
            <a:r>
              <a:rPr lang="en-GB" dirty="0" err="1"/>
              <a:t>update_method</a:t>
            </a:r>
            <a:r>
              <a:rPr lang="en-GB" dirty="0"/>
              <a:t> = "PUT"</a:t>
            </a:r>
          </a:p>
          <a:p>
            <a:pPr>
              <a:spcBef>
                <a:spcPts val="0"/>
              </a:spcBef>
            </a:pPr>
            <a:r>
              <a:rPr lang="en-GB" dirty="0"/>
              <a:t>    address       = "https://objectstorage.eu-zurich-1.oraclecloud.com/p/85_v_f7WQxnsTfHe53ab5KH6swneqzVXa1evVnfYRkxpgdvN7X1rdHOxH1PE87F-/n/</a:t>
            </a:r>
            <a:r>
              <a:rPr lang="en-GB" dirty="0" err="1"/>
              <a:t>frxplqvlwvmz</a:t>
            </a:r>
            <a:r>
              <a:rPr lang="en-GB" dirty="0"/>
              <a:t>/b/Student01/o/</a:t>
            </a:r>
            <a:r>
              <a:rPr lang="en-GB" dirty="0" err="1"/>
              <a:t>terraform.tfstate</a:t>
            </a:r>
            <a:r>
              <a:rPr lang="en-GB" dirty="0"/>
              <a:t>"</a:t>
            </a:r>
          </a:p>
          <a:p>
            <a:pPr>
              <a:spcBef>
                <a:spcPts val="0"/>
              </a:spcBef>
            </a:pPr>
            <a:r>
              <a:rPr lang="en-GB" dirty="0"/>
              <a:t>  }</a:t>
            </a:r>
          </a:p>
          <a:p>
            <a:r>
              <a:rPr lang="en-GB" dirty="0"/>
              <a:t>...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0D108E-4F64-08FF-AC7E-3B138CDA477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Anpassen der Terraform Konfiguration. Hinzufügen eines Backend Typ http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33AD45-84CC-3590-D9D8-558039C4B0A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676172"/>
            <a:ext cx="11369308" cy="41828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Anschliessend muss Terraform neu initialisiert werden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244BD68-EAE0-F191-F055-C0AD288FAADB}"/>
              </a:ext>
            </a:extLst>
          </p:cNvPr>
          <p:cNvSpPr txBox="1">
            <a:spLocks/>
          </p:cNvSpPr>
          <p:nvPr/>
        </p:nvSpPr>
        <p:spPr bwMode="gray">
          <a:xfrm>
            <a:off x="382872" y="5731324"/>
            <a:ext cx="11369308" cy="418288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en-CH" dirty="0"/>
              <a:t>Ab nun werden die State informationen im remote Backend abgespeichert.</a:t>
            </a:r>
          </a:p>
        </p:txBody>
      </p:sp>
    </p:spTree>
    <p:extLst>
      <p:ext uri="{BB962C8B-B14F-4D97-AF65-F5344CB8AC3E}">
        <p14:creationId xmlns:p14="http://schemas.microsoft.com/office/powerpoint/2010/main" val="1383691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Compute Instance mit Terraform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B0A30D-9032-AE3F-0891-B38405C52E0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456253"/>
            <a:ext cx="11382676" cy="1680637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oci_core_instance</a:t>
            </a:r>
            <a:r>
              <a:rPr lang="en-GB" dirty="0"/>
              <a:t>" "</a:t>
            </a:r>
            <a:r>
              <a:rPr lang="en-GB" dirty="0" err="1"/>
              <a:t>test_instance</a:t>
            </a:r>
            <a:r>
              <a:rPr lang="en-GB" dirty="0"/>
              <a:t>" {</a:t>
            </a:r>
          </a:p>
          <a:p>
            <a:r>
              <a:rPr lang="en-GB" dirty="0"/>
              <a:t>    </a:t>
            </a:r>
            <a:r>
              <a:rPr lang="en-GB" dirty="0" err="1"/>
              <a:t>availability_domain</a:t>
            </a:r>
            <a:r>
              <a:rPr lang="en-GB" dirty="0"/>
              <a:t> = </a:t>
            </a:r>
            <a:r>
              <a:rPr lang="en-GB" dirty="0" err="1"/>
              <a:t>var.instance_availability_domain</a:t>
            </a:r>
            <a:endParaRPr lang="en-GB" dirty="0"/>
          </a:p>
          <a:p>
            <a:r>
              <a:rPr lang="en-GB" dirty="0"/>
              <a:t>  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r>
              <a:rPr lang="en-GB" dirty="0"/>
              <a:t>    shape = </a:t>
            </a:r>
            <a:r>
              <a:rPr lang="en-GB" dirty="0" err="1"/>
              <a:t>var.instance_shape</a:t>
            </a:r>
            <a:endParaRPr lang="en-GB" dirty="0"/>
          </a:p>
          <a:p>
            <a:r>
              <a:rPr lang="en-GB" dirty="0"/>
              <a:t>}</a:t>
            </a:r>
            <a:endParaRPr lang="en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B37C6E3-9E70-1F07-AB92-3D682582EF0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271158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Compute</a:t>
            </a:r>
            <a:r>
              <a:rPr lang="de-CH" dirty="0"/>
              <a:t> Instance wird mit der </a:t>
            </a:r>
            <a:r>
              <a:rPr lang="de-CH" dirty="0" err="1"/>
              <a:t>Resource</a:t>
            </a:r>
            <a:r>
              <a:rPr lang="de-CH" dirty="0"/>
              <a:t> </a:t>
            </a:r>
            <a:r>
              <a:rPr lang="de-CH" i="1" dirty="0" err="1"/>
              <a:t>oci_core_instance</a:t>
            </a:r>
            <a:r>
              <a:rPr lang="de-CH" i="1" dirty="0"/>
              <a:t> </a:t>
            </a:r>
            <a:r>
              <a:rPr lang="de-CH" dirty="0"/>
              <a:t>angelegt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Zwingend muss folgendes angegeben werden</a:t>
            </a:r>
          </a:p>
          <a:p>
            <a:pPr marL="639226" lvl="1" indent="-342900"/>
            <a:r>
              <a:rPr lang="de-CH" dirty="0" err="1"/>
              <a:t>Compartment</a:t>
            </a:r>
            <a:r>
              <a:rPr lang="de-CH" dirty="0"/>
              <a:t> OCID wo die Instanz erstellt werden soll</a:t>
            </a:r>
          </a:p>
          <a:p>
            <a:pPr marL="639226" lvl="1" indent="-342900"/>
            <a:r>
              <a:rPr lang="de-CH" dirty="0" err="1"/>
              <a:t>Availability</a:t>
            </a:r>
            <a:r>
              <a:rPr lang="de-CH" dirty="0"/>
              <a:t> Domain</a:t>
            </a:r>
          </a:p>
          <a:p>
            <a:pPr marL="639226" lvl="1" indent="-342900"/>
            <a:r>
              <a:rPr lang="de-CH" dirty="0"/>
              <a:t>Instanz Shape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Umfassende Konfiguration mit weiteren Parameter siehe </a:t>
            </a:r>
            <a:br>
              <a:rPr lang="de-CH" dirty="0"/>
            </a:br>
            <a:r>
              <a:rPr lang="de-CH" dirty="0">
                <a:hlinkClick r:id="rId3"/>
              </a:rPr>
              <a:t>https://registry.terraform.io/providers/oracle/oci/latest/docs/resources/core_instance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402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A084DB-E6BB-403A-78D8-7C255505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Compute Instance mit Terraform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14F26-CD73-E24E-9B1E-0A8B681FFB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 der </a:t>
            </a:r>
            <a:r>
              <a:rPr lang="de-CH" dirty="0" err="1"/>
              <a:t>Availability</a:t>
            </a:r>
            <a:r>
              <a:rPr lang="de-CH" dirty="0"/>
              <a:t> Domain wird implizit ein Subnetz respektive Netzwerk definiert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Mithilfe eines Cloud </a:t>
            </a:r>
            <a:r>
              <a:rPr lang="de-CH" dirty="0" err="1"/>
              <a:t>Init</a:t>
            </a:r>
            <a:r>
              <a:rPr lang="de-CH" dirty="0"/>
              <a:t> Skriptes kann eine </a:t>
            </a:r>
            <a:r>
              <a:rPr lang="de-CH" dirty="0" err="1"/>
              <a:t>Compute</a:t>
            </a:r>
            <a:r>
              <a:rPr lang="de-CH" dirty="0"/>
              <a:t> Instance auch konfiguriert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OS Konfiguration z.B. OS Updates, Installationen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den Zugriff wird ein SSH Key benötigt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Muss entweder angegeben werden oder er wird generiert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Compute</a:t>
            </a:r>
            <a:r>
              <a:rPr lang="de-CH" dirty="0"/>
              <a:t> Instance kann bis zu einem gewissen Grad angepasst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Anpassung des Shapes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Erhöhung der OCPU oder Memory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Anpassungen führen in der Regel zu einem Reboot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Spezifisch Anpassungen führen implizit zu einem </a:t>
            </a:r>
            <a:r>
              <a:rPr lang="de-CH" b="1" dirty="0" err="1"/>
              <a:t>destroy</a:t>
            </a:r>
            <a:r>
              <a:rPr lang="de-CH" b="1" dirty="0"/>
              <a:t> / </a:t>
            </a:r>
            <a:r>
              <a:rPr lang="de-CH" b="1" dirty="0" err="1"/>
              <a:t>rebuild</a:t>
            </a:r>
            <a:endParaRPr lang="de-CH" b="1" dirty="0"/>
          </a:p>
          <a:p>
            <a:pPr marL="639226" lvl="1" indent="-342900"/>
            <a:r>
              <a:rPr lang="de-CH" dirty="0"/>
              <a:t>Veränderungen am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,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authorized</a:t>
            </a:r>
            <a:r>
              <a:rPr lang="de-CH" dirty="0"/>
              <a:t> </a:t>
            </a:r>
            <a:r>
              <a:rPr lang="de-CH" dirty="0" err="1"/>
              <a:t>keys</a:t>
            </a:r>
            <a:r>
              <a:rPr lang="de-CH" dirty="0"/>
              <a:t>, </a:t>
            </a:r>
            <a:r>
              <a:rPr lang="de-CH" dirty="0" err="1"/>
              <a:t>metadaten</a:t>
            </a:r>
            <a:endParaRPr lang="de-CH" dirty="0"/>
          </a:p>
          <a:p>
            <a:pPr marL="639226" lvl="1" indent="-342900"/>
            <a:r>
              <a:rPr lang="de-CH" b="1" dirty="0"/>
              <a:t>Die Instanz respektive Daten sind weg!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9073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23E519A-8125-00B3-7E52-16B19965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Block Volume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760808-95DC-3C35-4F83-5BCF8384D0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5939" y="3159890"/>
            <a:ext cx="11382676" cy="2907720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oci_core_volume</a:t>
            </a:r>
            <a:r>
              <a:rPr lang="en-GB" dirty="0"/>
              <a:t>" "</a:t>
            </a:r>
            <a:r>
              <a:rPr lang="en-GB" dirty="0" err="1"/>
              <a:t>CreateVolume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availability_domain</a:t>
            </a:r>
            <a:r>
              <a:rPr lang="en-GB" dirty="0"/>
              <a:t> = </a:t>
            </a:r>
            <a:r>
              <a:rPr lang="en-GB" dirty="0" err="1"/>
              <a:t>local.availability_domain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compartment_id</a:t>
            </a:r>
            <a:r>
              <a:rPr lang="en-GB" dirty="0"/>
              <a:t>      = </a:t>
            </a:r>
            <a:r>
              <a:rPr lang="en-GB" dirty="0" err="1"/>
              <a:t>var.compartment_ocid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display_name</a:t>
            </a:r>
            <a:r>
              <a:rPr lang="en-GB" dirty="0"/>
              <a:t>        = "bv-doag-student-01-public"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size_in_gbs</a:t>
            </a:r>
            <a:r>
              <a:rPr lang="en-GB" dirty="0"/>
              <a:t>         = "128GB"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resource "</a:t>
            </a:r>
            <a:r>
              <a:rPr lang="en-GB" dirty="0" err="1"/>
              <a:t>oci_core_volume_attachment</a:t>
            </a:r>
            <a:r>
              <a:rPr lang="en-GB" dirty="0"/>
              <a:t>" "</a:t>
            </a:r>
            <a:r>
              <a:rPr lang="en-GB" dirty="0" err="1"/>
              <a:t>CreateVolumeAttachment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attachment_type</a:t>
            </a:r>
            <a:r>
              <a:rPr lang="en-GB" dirty="0"/>
              <a:t> = </a:t>
            </a:r>
            <a:r>
              <a:rPr lang="en-GB" dirty="0" err="1"/>
              <a:t>var.host_volume_attachment_type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instance_id</a:t>
            </a:r>
            <a:r>
              <a:rPr lang="en-GB" dirty="0"/>
              <a:t>     = </a:t>
            </a:r>
            <a:r>
              <a:rPr lang="en-GB" dirty="0" err="1"/>
              <a:t>oci_core_instance.compute</a:t>
            </a:r>
            <a:r>
              <a:rPr lang="en-GB" dirty="0"/>
              <a:t>.*.id[</a:t>
            </a:r>
            <a:r>
              <a:rPr lang="en-GB" dirty="0" err="1"/>
              <a:t>count.index</a:t>
            </a:r>
            <a:r>
              <a:rPr lang="en-GB" dirty="0"/>
              <a:t>]</a:t>
            </a:r>
          </a:p>
          <a:p>
            <a:pPr>
              <a:spcBef>
                <a:spcPts val="0"/>
              </a:spcBef>
            </a:pPr>
            <a:r>
              <a:rPr lang="en-GB" dirty="0"/>
              <a:t>  </a:t>
            </a:r>
            <a:r>
              <a:rPr lang="en-GB" dirty="0" err="1"/>
              <a:t>volume_id</a:t>
            </a:r>
            <a:r>
              <a:rPr lang="en-GB" dirty="0"/>
              <a:t>       = </a:t>
            </a:r>
            <a:r>
              <a:rPr lang="en-GB" dirty="0" err="1"/>
              <a:t>oci_core_volume.CreateVolume</a:t>
            </a:r>
            <a:r>
              <a:rPr lang="en-GB" dirty="0"/>
              <a:t>.*.id[</a:t>
            </a:r>
            <a:r>
              <a:rPr lang="en-GB" dirty="0" err="1"/>
              <a:t>count.index</a:t>
            </a:r>
            <a:r>
              <a:rPr lang="en-GB" dirty="0"/>
              <a:t>]</a:t>
            </a:r>
          </a:p>
          <a:p>
            <a:r>
              <a:rPr lang="en-GB" dirty="0"/>
              <a:t>}</a:t>
            </a:r>
          </a:p>
          <a:p>
            <a:endParaRPr lang="en-CH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B707DA-16AD-B5AC-4F95-180EDD0608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141522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können mit Block Volume erweitert werten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 der Ressource </a:t>
            </a:r>
            <a:r>
              <a:rPr lang="de-CH" i="1" dirty="0" err="1"/>
              <a:t>oci_core_volume</a:t>
            </a:r>
            <a:r>
              <a:rPr lang="de-CH" i="1" dirty="0"/>
              <a:t> </a:t>
            </a:r>
            <a:r>
              <a:rPr lang="de-CH" dirty="0"/>
              <a:t>wird ein entsprechendes Block Volume erstellt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Anschliessend kann ein Volume mit </a:t>
            </a:r>
            <a:r>
              <a:rPr lang="de-CH" dirty="0" err="1"/>
              <a:t>oci_core_volume_attachment</a:t>
            </a:r>
            <a:r>
              <a:rPr lang="de-CH" dirty="0"/>
              <a:t> “angehängt” werden</a:t>
            </a:r>
          </a:p>
        </p:txBody>
      </p:sp>
    </p:spTree>
    <p:extLst>
      <p:ext uri="{BB962C8B-B14F-4D97-AF65-F5344CB8AC3E}">
        <p14:creationId xmlns:p14="http://schemas.microsoft.com/office/powerpoint/2010/main" val="354172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11 Compute</a:t>
            </a:r>
            <a:r>
              <a:rPr lang="en-GB" dirty="0"/>
              <a:t>		</a:t>
            </a:r>
            <a:r>
              <a:rPr lang="en-GB" dirty="0">
                <a:hlinkClick r:id="rId2"/>
              </a:rPr>
              <a:t>http://code.oradba.ch/doag2022/lab/tf-compute</a:t>
            </a:r>
            <a:endParaRPr lang="en-GB" dirty="0"/>
          </a:p>
          <a:p>
            <a:r>
              <a:rPr lang="en-GB" b="1" dirty="0"/>
              <a:t>LAB 12 Compute Advanced</a:t>
            </a:r>
            <a:r>
              <a:rPr lang="en-GB" dirty="0"/>
              <a:t>	</a:t>
            </a:r>
            <a:r>
              <a:rPr lang="en-GB" dirty="0">
                <a:hlinkClick r:id="rId3"/>
              </a:rPr>
              <a:t>http://code.oradba.ch/doag2022/lab/tf-compute-adv</a:t>
            </a:r>
            <a:endParaRPr lang="en-GB" dirty="0"/>
          </a:p>
          <a:p>
            <a:r>
              <a:rPr lang="en-GB" b="1" dirty="0"/>
              <a:t>LAB 13 Block Volumes 	</a:t>
            </a:r>
            <a:r>
              <a:rPr lang="en-GB" dirty="0"/>
              <a:t>	</a:t>
            </a:r>
            <a:r>
              <a:rPr lang="en-GB" dirty="0">
                <a:hlinkClick r:id="rId4"/>
              </a:rPr>
              <a:t>http://code.oradba.ch/doag2022/lab/tf-compute-bv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234468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b="1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2798501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27D4-6B95-792F-A534-1325DD50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/>
              <a:t>DB System mit Terraform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896F9-94B1-1227-F2C5-554157A9A5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524A9-F699-DF67-2F3F-986BA89B5906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66898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14 DB Systems	</a:t>
            </a:r>
            <a:r>
              <a:rPr lang="en-GB" dirty="0">
                <a:hlinkClick r:id="rId2"/>
              </a:rPr>
              <a:t>http://code.oradba.ch/doag2022/lab/tf-db-system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3952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ring to rule them all…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Fast jede Infrastruktur kann in Terraform als Ressource dargestellt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Terraform verwendet eine deklarative und keine prozedurale Sprache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Es generiert einen Ausführungsplan...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... führt ihn aus, um die beschriebene Infrastruktur aufzubauen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und seine deklarative Konfigurationssprache sind nicht generisch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Konfigurationen können nicht einfach auf jeder beliebigen Cloud bereitgestellt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Normalerweise müssen sie für andere Cloud-Anbieter umgeschrieben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ist Cloud-agnostisch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Jede Konfiguration ist an einen Cloud-Anbieter gebunden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aktuelle Zustand einer Infrastruktur </a:t>
            </a:r>
            <a:r>
              <a:rPr lang="de-CH" b="1" dirty="0"/>
              <a:t>muss</a:t>
            </a:r>
            <a:r>
              <a:rPr lang="de-CH" dirty="0"/>
              <a:t> von Terraform gepflegt werden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Wird in einer Zustandsdatei </a:t>
            </a:r>
            <a:r>
              <a:rPr lang="de-CH" i="1" dirty="0" err="1"/>
              <a:t>terraform.tfstate</a:t>
            </a:r>
            <a:r>
              <a:rPr lang="de-CH" i="1" dirty="0"/>
              <a:t> </a:t>
            </a:r>
            <a:r>
              <a:rPr lang="de-CH" dirty="0"/>
              <a:t>gehalten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Wird verwendet, um Änderungen an einer Infrastruktur zu planen und durchzuführen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F632689E-6BE6-A315-BB67-C37A09EC7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27" y="604491"/>
            <a:ext cx="2292060" cy="1983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b="1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2784022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Autonomous Datenbank mit Terraform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9A0BFE-1674-D4C2-7A07-19F19323438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664598"/>
            <a:ext cx="11382676" cy="1472293"/>
          </a:xfrm>
        </p:spPr>
        <p:txBody>
          <a:bodyPr/>
          <a:lstStyle/>
          <a:p>
            <a:r>
              <a:rPr lang="en-GB" dirty="0"/>
              <a:t>resource "</a:t>
            </a:r>
            <a:r>
              <a:rPr lang="en-GB" dirty="0" err="1"/>
              <a:t>oci_database_autonomous_database</a:t>
            </a:r>
            <a:r>
              <a:rPr lang="en-GB" dirty="0"/>
              <a:t>" "</a:t>
            </a:r>
            <a:r>
              <a:rPr lang="en-GB" dirty="0" err="1"/>
              <a:t>test_autonomous_database</a:t>
            </a:r>
            <a:r>
              <a:rPr lang="en-GB" dirty="0"/>
              <a:t>" {</a:t>
            </a:r>
          </a:p>
          <a:p>
            <a:pPr>
              <a:spcBef>
                <a:spcPts val="0"/>
              </a:spcBef>
            </a:pPr>
            <a:r>
              <a:rPr lang="en-GB" dirty="0"/>
              <a:t>    </a:t>
            </a:r>
            <a:r>
              <a:rPr lang="en-GB" dirty="0" err="1"/>
              <a:t>compartment_id</a:t>
            </a:r>
            <a:r>
              <a:rPr lang="en-GB" dirty="0"/>
              <a:t> = </a:t>
            </a:r>
            <a:r>
              <a:rPr lang="en-GB" dirty="0" err="1"/>
              <a:t>var.compartment_id</a:t>
            </a:r>
            <a:endParaRPr lang="en-GB" dirty="0"/>
          </a:p>
          <a:p>
            <a:pPr>
              <a:spcBef>
                <a:spcPts val="0"/>
              </a:spcBef>
            </a:pPr>
            <a:r>
              <a:rPr lang="en-GB" dirty="0"/>
              <a:t>    </a:t>
            </a:r>
            <a:r>
              <a:rPr lang="en-GB" dirty="0" err="1"/>
              <a:t>db_name</a:t>
            </a:r>
            <a:r>
              <a:rPr lang="en-GB" dirty="0"/>
              <a:t> = </a:t>
            </a:r>
            <a:r>
              <a:rPr lang="en-GB" dirty="0" err="1"/>
              <a:t>var.autonomous_database_db_name</a:t>
            </a:r>
            <a:endParaRPr lang="en-GB" dirty="0"/>
          </a:p>
          <a:p>
            <a:r>
              <a:rPr lang="en-CH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080A1-9BA0-DEA7-AC6D-7361795F443D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2919934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einfache </a:t>
            </a:r>
            <a:r>
              <a:rPr lang="de-CH" dirty="0" err="1"/>
              <a:t>Autonomous</a:t>
            </a:r>
            <a:r>
              <a:rPr lang="de-CH" dirty="0"/>
              <a:t> Datenbank wird mit der Ressource </a:t>
            </a:r>
            <a:r>
              <a:rPr lang="de-CH" i="1" dirty="0" err="1"/>
              <a:t>oci_database_autonomous_database</a:t>
            </a:r>
            <a:r>
              <a:rPr lang="de-CH" i="1" dirty="0"/>
              <a:t> </a:t>
            </a:r>
            <a:r>
              <a:rPr lang="de-CH" dirty="0"/>
              <a:t>erstellt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Standartwerte sind lediglich</a:t>
            </a:r>
          </a:p>
          <a:p>
            <a:pPr marL="639226" lvl="1" indent="-342900"/>
            <a:r>
              <a:rPr lang="de-CH" b="1" dirty="0" err="1"/>
              <a:t>compartment_id</a:t>
            </a:r>
            <a:r>
              <a:rPr lang="de-CH" dirty="0"/>
              <a:t>	OCID des </a:t>
            </a:r>
            <a:r>
              <a:rPr lang="de-CH" dirty="0" err="1"/>
              <a:t>Compartments</a:t>
            </a:r>
            <a:endParaRPr lang="de-CH" dirty="0"/>
          </a:p>
          <a:p>
            <a:pPr marL="639226" lvl="1" indent="-342900"/>
            <a:r>
              <a:rPr lang="de-CH" b="1" dirty="0" err="1"/>
              <a:t>db_name</a:t>
            </a:r>
            <a:r>
              <a:rPr lang="de-CH" b="1" dirty="0"/>
              <a:t> </a:t>
            </a:r>
            <a:r>
              <a:rPr lang="de-CH" dirty="0"/>
              <a:t>		Name der </a:t>
            </a:r>
            <a:r>
              <a:rPr lang="de-CH" dirty="0" err="1"/>
              <a:t>Autonomous</a:t>
            </a:r>
            <a:r>
              <a:rPr lang="de-CH" dirty="0"/>
              <a:t> Datenbank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eine Sinnvolle Datenbank zu erstellen, muss man aber einiges mehr angeben. Siehe auch </a:t>
            </a:r>
            <a:r>
              <a:rPr lang="de-CH" dirty="0">
                <a:hlinkClick r:id="rId3"/>
              </a:rPr>
              <a:t>https://registry.terraform.io/providers/oracle/oci/latest/docs/resources/database_autonomous_database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28436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114CE6-6FE8-D461-87CA-4948D0B1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Autonomous Datenbank mit Terraform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D1589-405B-164A-D8C3-7833445B6B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Neben den Basis Ressourcen gibt es noch eine Reihe von weitere</a:t>
            </a:r>
          </a:p>
          <a:p>
            <a:pPr marL="639226" lvl="1" indent="-342900"/>
            <a:r>
              <a:rPr lang="en-CH" dirty="0"/>
              <a:t>Für weitere Autonomous Datenbanken z.B. Container Based ADB, Exadata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CH" dirty="0"/>
              <a:t>Zudem findet man eine menge Ressourcen für die Admin Aufgaben</a:t>
            </a:r>
          </a:p>
          <a:p>
            <a:pPr marL="639226" lvl="1" indent="-342900"/>
            <a:r>
              <a:rPr lang="en-CH" dirty="0"/>
              <a:t>Wallet Management</a:t>
            </a:r>
          </a:p>
          <a:p>
            <a:pPr marL="639226" lvl="1" indent="-342900"/>
            <a:r>
              <a:rPr lang="en-CH" dirty="0"/>
              <a:t>DataGuard Konfiguration</a:t>
            </a:r>
          </a:p>
          <a:p>
            <a:pPr marL="639226" lvl="1" indent="-342900"/>
            <a:r>
              <a:rPr lang="en-CH" dirty="0"/>
              <a:t>VM Cluster</a:t>
            </a:r>
          </a:p>
          <a:p>
            <a:pPr marL="639226" lvl="1" indent="-342900"/>
            <a:r>
              <a:rPr lang="en-CH" dirty="0"/>
              <a:t>Backup etc.</a:t>
            </a:r>
          </a:p>
        </p:txBody>
      </p:sp>
    </p:spTree>
    <p:extLst>
      <p:ext uri="{BB962C8B-B14F-4D97-AF65-F5344CB8AC3E}">
        <p14:creationId xmlns:p14="http://schemas.microsoft.com/office/powerpoint/2010/main" val="4023778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15 Autonomous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http://code.oradba.ch/doag2022/lab/tf-atp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329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b="1" dirty="0"/>
              <a:t>Terraform Module</a:t>
            </a:r>
          </a:p>
          <a:p>
            <a:r>
              <a:rPr lang="en-CH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3507792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4D1F-1510-74A5-B06B-8C95A68B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5A3B-19F1-8946-608E-5099EE278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25770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16 Modules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http://code.oradba.ch/doag2022/lab/tf-modules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994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H" dirty="0"/>
              <a:t>Einstieg in Terraform</a:t>
            </a:r>
          </a:p>
          <a:p>
            <a:r>
              <a:rPr lang="en-CH" dirty="0"/>
              <a:t>Konfiguration OCI Provider und Login</a:t>
            </a:r>
          </a:p>
          <a:p>
            <a:r>
              <a:rPr lang="en-CH" dirty="0"/>
              <a:t>VCN Konfiguration mit Terraform</a:t>
            </a:r>
          </a:p>
          <a:p>
            <a:r>
              <a:rPr lang="en-CH" dirty="0"/>
              <a:t>Compute Instance erstellen und anpassen</a:t>
            </a:r>
          </a:p>
          <a:p>
            <a:r>
              <a:rPr lang="en-CH" dirty="0"/>
              <a:t>DB System mit Terraform bereitstellen</a:t>
            </a:r>
          </a:p>
          <a:p>
            <a:r>
              <a:rPr lang="en-CH" dirty="0"/>
              <a:t>Autonomous Datenbank mit Terraform bereitstellen</a:t>
            </a:r>
          </a:p>
          <a:p>
            <a:r>
              <a:rPr lang="en-CH" dirty="0"/>
              <a:t>Terraform Module</a:t>
            </a:r>
          </a:p>
          <a:p>
            <a:r>
              <a:rPr lang="en-CH" b="1" dirty="0"/>
              <a:t>OCI Stacks, Market Place und OCI Button</a:t>
            </a:r>
          </a:p>
        </p:txBody>
      </p:sp>
    </p:spTree>
    <p:extLst>
      <p:ext uri="{BB962C8B-B14F-4D97-AF65-F5344CB8AC3E}">
        <p14:creationId xmlns:p14="http://schemas.microsoft.com/office/powerpoint/2010/main" val="15874768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60B1-D531-CDE2-3024-FC85FBDE5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b="1" dirty="0"/>
              <a:t>OCI Stacks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D4F5-FE48-2940-F83F-9DE10D1E55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7508634" cy="480377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Stack ist eine Terraform-Konfiguration,</a:t>
            </a:r>
            <a:br>
              <a:rPr lang="de-CH" dirty="0"/>
            </a:br>
            <a:r>
              <a:rPr lang="de-CH" dirty="0"/>
              <a:t>abgelegt in…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Object</a:t>
            </a:r>
            <a:r>
              <a:rPr lang="de-CH" dirty="0"/>
              <a:t> Store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Version Control wie GitHub / </a:t>
            </a:r>
            <a:r>
              <a:rPr lang="de-CH" dirty="0" err="1"/>
              <a:t>GitLab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Bequemer Weg, um Konfigurationen mit einem</a:t>
            </a:r>
            <a:br>
              <a:rPr lang="de-CH" dirty="0"/>
            </a:br>
            <a:r>
              <a:rPr lang="de-CH" dirty="0"/>
              <a:t>Knopfdruck bereit zu haben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Vorbereiten von Laborumgebungen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Wiederverwendbar durch Mitarbeiter, Kunden, bei Fehlersuche, PoC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Vordefinierte Stacks / Templates von Oracle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Prüfen und lernen...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Stacks sind im Market Place verfügbar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7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82044A-F7FF-03DC-0C3A-0782CAD80E9D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409684" y="655008"/>
            <a:ext cx="5559425" cy="2773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524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8CDF-16A0-3B31-804F-0A49EDC5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Oracle Market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EE23C-4DD3-38BC-C62B-522AC5C1773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493B4-6D13-56C2-6A75-BACFA92FE3E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205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67F7-01DD-5F0C-7448-A4CBA9BB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Providers</a:t>
            </a:r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C3C1E8-FDD1-3596-FAC9-05FAF1C5FC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21" y="823706"/>
            <a:ext cx="8835558" cy="5735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61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7396-D309-904F-B6A7-AA5DDB84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Deploy to Cloud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8D9683-4406-9B1B-893A-5B925F4AAC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43715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17 OCI Stacks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http://code.oradba.ch/doag2022/lab/tf-stacks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3096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D461-6E90-C97E-19BE-09D6275C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Terraform OCI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1975-5E05-9BB5-C3D2-F39A489A03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Provider in Terraform Registry  </a:t>
            </a:r>
            <a:r>
              <a:rPr lang="de-CH" dirty="0">
                <a:hlinkClick r:id="rId3"/>
              </a:rPr>
              <a:t>https://registry.terraform.io/providers/hashicorp/oci/latest</a:t>
            </a:r>
            <a:endParaRPr lang="de-CH" dirty="0"/>
          </a:p>
          <a:p>
            <a:pPr marL="639226" lvl="1" indent="-342900"/>
            <a:r>
              <a:rPr lang="de-CH" dirty="0"/>
              <a:t>Terraform OCI </a:t>
            </a:r>
            <a:r>
              <a:rPr lang="de-CH" dirty="0">
                <a:hlinkClick r:id="rId4"/>
              </a:rPr>
              <a:t>Beispiele</a:t>
            </a:r>
            <a:r>
              <a:rPr lang="de-CH" dirty="0"/>
              <a:t> </a:t>
            </a:r>
          </a:p>
          <a:p>
            <a:pPr marL="639226" lvl="1" indent="-342900"/>
            <a:r>
              <a:rPr lang="de-CH" dirty="0"/>
              <a:t>Terraform OCI Dokumentation </a:t>
            </a:r>
            <a:r>
              <a:rPr lang="de-CH" dirty="0">
                <a:hlinkClick r:id="rId5"/>
              </a:rPr>
              <a:t>https://registry.terraform.io/providers/oracle/oci/latest/docs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Picture 3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B8B6BA40-C882-17F1-39DC-825B65206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93" y="2989233"/>
            <a:ext cx="9171081" cy="3483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132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06F71-2183-A190-DA97-AA6298AF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Was braucht man sonst noch?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D8320B-633C-09C7-1705-32E5CB19D5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GIT-Repository für die Versionsverwaltung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GitHub oder ein anderes GIT, z. B. </a:t>
            </a:r>
            <a:r>
              <a:rPr lang="de-CH" dirty="0" err="1"/>
              <a:t>GitLab</a:t>
            </a:r>
            <a:r>
              <a:rPr lang="de-CH" dirty="0"/>
              <a:t>, Azure </a:t>
            </a:r>
            <a:r>
              <a:rPr lang="de-CH" dirty="0" err="1"/>
              <a:t>DevOps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Optional, aber sehr praktisch.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anständiger Texteditor oder eine IDE-Umgebung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Ich empfehle Visual Studio Code mit den entsprechenden Erweiterungen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</a:t>
            </a:r>
            <a:r>
              <a:rPr lang="de-CH" dirty="0" err="1"/>
              <a:t>Binaries</a:t>
            </a:r>
            <a:r>
              <a:rPr lang="de-CH" dirty="0"/>
              <a:t>, wenn Sie etwas installieren möchten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Ich werde dafür einen </a:t>
            </a:r>
            <a:r>
              <a:rPr lang="de-CH" dirty="0" err="1"/>
              <a:t>Bucket</a:t>
            </a:r>
            <a:r>
              <a:rPr lang="de-CH" dirty="0"/>
              <a:t> in OCI verwenden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DNS-Zone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Nur erforderlich, wenn Sie Ihre Systeme bequem über den Hostnamen auflösen wollen</a:t>
            </a:r>
          </a:p>
        </p:txBody>
      </p:sp>
      <p:pic>
        <p:nvPicPr>
          <p:cNvPr id="6" name="Picture 4" descr="Git – Wikipedia">
            <a:extLst>
              <a:ext uri="{FF2B5EF4-FFF2-40B4-BE49-F238E27FC236}">
                <a16:creationId xmlns:a16="http://schemas.microsoft.com/office/drawing/2014/main" id="{1C6AEC06-CC22-4DB6-C747-4433621E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300" y="1255325"/>
            <a:ext cx="1535114" cy="64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le, type, vscode Free Icon of vscode">
            <a:extLst>
              <a:ext uri="{FF2B5EF4-FFF2-40B4-BE49-F238E27FC236}">
                <a16:creationId xmlns:a16="http://schemas.microsoft.com/office/drawing/2014/main" id="{4819489D-8EE4-3071-E64D-0864A7107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132" y="3003569"/>
            <a:ext cx="1489888" cy="14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A56BC-9ABE-DF18-24AA-EAC73154B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14" y="2060618"/>
            <a:ext cx="1115644" cy="111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7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FEBA-0C69-9F40-69FE-637683F5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E1827-D154-3BA0-A2F1-F973A3488B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Terraform ist ein Kommandozeilen Tool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Geschrieben in Go und für eine Vielzahl von Betriebssystemen verfügbar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>
                <a:hlinkClick r:id="rId3"/>
              </a:rPr>
              <a:t>https://www.terraform.io/downloads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Nutzen Sie einen Packet Manager</a:t>
            </a:r>
          </a:p>
          <a:p>
            <a:pPr marL="639226" lvl="1" indent="-342900"/>
            <a:r>
              <a:rPr lang="de-CH" dirty="0"/>
              <a:t>Terraform wird häufiger aktualisiert als man denkt…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5579DE-756F-14D1-EFFD-9EA06BB673B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362" y="385277"/>
            <a:ext cx="5139818" cy="5749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39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FAFD32-D88E-B5F6-7DE8-228E9ECD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Terraform CLI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47DAD-2746-1E47-A8C2-8ECAB2B8CA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2183094"/>
            <a:ext cx="11382676" cy="3953798"/>
          </a:xfrm>
        </p:spPr>
        <p:txBody>
          <a:bodyPr/>
          <a:lstStyle/>
          <a:p>
            <a:r>
              <a:rPr lang="en-GB" dirty="0"/>
              <a:t>demo01@host:~/ &gt; terraform</a:t>
            </a:r>
          </a:p>
          <a:p>
            <a:r>
              <a:rPr lang="en-GB" dirty="0"/>
              <a:t>Usage: terraform [global options] &lt;subcommand&gt; [</a:t>
            </a:r>
            <a:r>
              <a:rPr lang="en-GB" dirty="0" err="1"/>
              <a:t>args</a:t>
            </a:r>
            <a:r>
              <a:rPr lang="en-GB" dirty="0"/>
              <a:t>]</a:t>
            </a:r>
          </a:p>
          <a:p>
            <a:endParaRPr lang="en-GB" dirty="0"/>
          </a:p>
          <a:p>
            <a:r>
              <a:rPr lang="en-GB" dirty="0"/>
              <a:t>The available commands for execution are listed below.</a:t>
            </a:r>
          </a:p>
          <a:p>
            <a:r>
              <a:rPr lang="en-GB" dirty="0"/>
              <a:t>The primary workflow commands are given first, followed by</a:t>
            </a:r>
          </a:p>
          <a:p>
            <a:r>
              <a:rPr lang="en-GB" dirty="0"/>
              <a:t>less common or more advanced commands.</a:t>
            </a:r>
          </a:p>
          <a:p>
            <a:endParaRPr lang="en-GB" dirty="0"/>
          </a:p>
          <a:p>
            <a:r>
              <a:rPr lang="en-GB" dirty="0"/>
              <a:t>Main commands:</a:t>
            </a:r>
          </a:p>
          <a:p>
            <a:r>
              <a:rPr lang="en-GB" dirty="0"/>
              <a:t>  </a:t>
            </a:r>
            <a:r>
              <a:rPr lang="en-GB" dirty="0" err="1"/>
              <a:t>init</a:t>
            </a:r>
            <a:r>
              <a:rPr lang="en-GB" dirty="0"/>
              <a:t>          Prepare your working directory for other commands</a:t>
            </a:r>
          </a:p>
          <a:p>
            <a:r>
              <a:rPr lang="en-GB" dirty="0"/>
              <a:t>  validate      Check whether the configuration is valid</a:t>
            </a:r>
          </a:p>
          <a:p>
            <a:r>
              <a:rPr lang="en-GB" dirty="0"/>
              <a:t>  plan          Show changes required by the current configuration</a:t>
            </a:r>
          </a:p>
          <a:p>
            <a:r>
              <a:rPr lang="en-GB" dirty="0"/>
              <a:t>  apply         Create or update infrastructure</a:t>
            </a:r>
          </a:p>
          <a:p>
            <a:r>
              <a:rPr lang="en-GB" dirty="0"/>
              <a:t>  destroy       Destroy previously-created infrastructure</a:t>
            </a:r>
          </a:p>
          <a:p>
            <a:r>
              <a:rPr lang="en-GB" dirty="0"/>
              <a:t>...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84C75-2204-BACD-8254-8B43EEC5F06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438429"/>
          </a:xfrm>
        </p:spPr>
        <p:txBody>
          <a:bodyPr/>
          <a:lstStyle/>
          <a:p>
            <a:r>
              <a:rPr lang="de-CH" dirty="0"/>
              <a:t>Terraform CLI Beispiel mit den wichtigsten Kommandos </a:t>
            </a:r>
          </a:p>
        </p:txBody>
      </p:sp>
    </p:spTree>
    <p:extLst>
      <p:ext uri="{BB962C8B-B14F-4D97-AF65-F5344CB8AC3E}">
        <p14:creationId xmlns:p14="http://schemas.microsoft.com/office/powerpoint/2010/main" val="1927966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EB2428-06DB-42A3-A94E-EC55E92563A2}">
  <ds:schemaRefs>
    <ds:schemaRef ds:uri="http://schemas.microsoft.com/office/infopath/2007/PartnerControls"/>
    <ds:schemaRef ds:uri="http://purl.org/dc/terms/"/>
    <ds:schemaRef ds:uri="http://www.w3.org/XML/1998/namespace"/>
    <ds:schemaRef ds:uri="bd04218d-e560-4a5d-ad18-c196d2420a14"/>
    <ds:schemaRef ds:uri="49d9e7ef-5d44-4367-90d6-2cc1a328c29d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835</TotalTime>
  <Words>3787</Words>
  <Application>Microsoft Macintosh PowerPoint</Application>
  <PresentationFormat>Widescreen</PresentationFormat>
  <Paragraphs>496</Paragraphs>
  <Slides>51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 Light</vt:lpstr>
      <vt:lpstr>Segoe UI</vt:lpstr>
      <vt:lpstr>Wingdings</vt:lpstr>
      <vt:lpstr>TVD_PPT_Template_16zu9_DE</vt:lpstr>
      <vt:lpstr>Terraform Kickstart</vt:lpstr>
      <vt:lpstr>Agenda</vt:lpstr>
      <vt:lpstr>Terraform</vt:lpstr>
      <vt:lpstr>One ring to rule them all…</vt:lpstr>
      <vt:lpstr>Terraform Providers</vt:lpstr>
      <vt:lpstr>Terraform OCI Provider</vt:lpstr>
      <vt:lpstr>Was braucht man sonst noch?</vt:lpstr>
      <vt:lpstr>Terraform CLI</vt:lpstr>
      <vt:lpstr>Terraform CLI</vt:lpstr>
      <vt:lpstr>Die wichtigsten Kommandos</vt:lpstr>
      <vt:lpstr>Arbeitsverzeichnis</vt:lpstr>
      <vt:lpstr>Arbeitsverzeichnis Beispiel</vt:lpstr>
      <vt:lpstr>Agenda</vt:lpstr>
      <vt:lpstr>API Key</vt:lpstr>
      <vt:lpstr>API Key Generieren / Upload</vt:lpstr>
      <vt:lpstr>Informationen für den Provider</vt:lpstr>
      <vt:lpstr>TERRAFORM OCI Provider</vt:lpstr>
      <vt:lpstr>TERRAFORM OCI Provider</vt:lpstr>
      <vt:lpstr>Terraform named values</vt:lpstr>
      <vt:lpstr>Lab time</vt:lpstr>
      <vt:lpstr>Agenda</vt:lpstr>
      <vt:lpstr>VCN Konfiguration mit Terraform</vt:lpstr>
      <vt:lpstr>VCN Konfiguration mit Terraform</vt:lpstr>
      <vt:lpstr>Internet GATEWAY</vt:lpstr>
      <vt:lpstr>NAT GATEWAY</vt:lpstr>
      <vt:lpstr>Weitere Resourcen</vt:lpstr>
      <vt:lpstr>ARCHITCTUR VON UNSEREM VCN</vt:lpstr>
      <vt:lpstr>LAB TIME</vt:lpstr>
      <vt:lpstr>Agenda</vt:lpstr>
      <vt:lpstr>Local vs Remote Backend</vt:lpstr>
      <vt:lpstr>Remote Backend</vt:lpstr>
      <vt:lpstr>Umstellen auf Remote Backend</vt:lpstr>
      <vt:lpstr>Compute Instance mit Terraform</vt:lpstr>
      <vt:lpstr>Compute Instance mit Terraform</vt:lpstr>
      <vt:lpstr>Block Volume</vt:lpstr>
      <vt:lpstr>Lab time</vt:lpstr>
      <vt:lpstr>Agenda</vt:lpstr>
      <vt:lpstr>DB System mit Terraform</vt:lpstr>
      <vt:lpstr>Lab Time</vt:lpstr>
      <vt:lpstr>Agenda</vt:lpstr>
      <vt:lpstr>Autonomous Datenbank mit Terraform</vt:lpstr>
      <vt:lpstr>Autonomous Datenbank mit Terraform</vt:lpstr>
      <vt:lpstr>Lab Time</vt:lpstr>
      <vt:lpstr>Agenda</vt:lpstr>
      <vt:lpstr>PowerPoint Presentation</vt:lpstr>
      <vt:lpstr>Lab Time</vt:lpstr>
      <vt:lpstr>Agenda</vt:lpstr>
      <vt:lpstr>OCI Stacks</vt:lpstr>
      <vt:lpstr>Oracle Market Place</vt:lpstr>
      <vt:lpstr>Deploy to Cloud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Oehrli, Stefan</cp:lastModifiedBy>
  <cp:revision>46</cp:revision>
  <cp:lastPrinted>2011-06-06T08:45:27Z</cp:lastPrinted>
  <dcterms:created xsi:type="dcterms:W3CDTF">2022-09-08T07:17:46Z</dcterms:created>
  <dcterms:modified xsi:type="dcterms:W3CDTF">2022-09-22T01:40:50Z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